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94670"/>
  </p:normalViewPr>
  <p:slideViewPr>
    <p:cSldViewPr snapToGrid="0" snapToObjects="1">
      <p:cViewPr varScale="1">
        <p:scale>
          <a:sx n="93" d="100"/>
          <a:sy n="93" d="100"/>
        </p:scale>
        <p:origin x="208"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Petra with David's help</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Sarah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a:p>
            <a:pPr marL="0" lvl="0" indent="0">
              <a:spcBef>
                <a:spcPts val="0"/>
              </a:spcBef>
              <a:spcAft>
                <a:spcPts val="0"/>
              </a:spcAft>
              <a:buNone/>
            </a:pPr>
            <a:r>
              <a:rPr lang="en"/>
              <a:t>Maybe clarify that we have samples (eventually constituting an entire course on linear algebra) as well as information to help others create their own. Also clarify the main point: By offloading “lecture material” to view separately, classtime is freed up for active learning mentioned earlier.  (Probably these types of recordings don’t count as “active learning” in and of themselves.)  We don’t discuss group worksheets, clicker questions, etc.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Sarah</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Petra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Sarah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Petra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rPr>
              <a:t>Petra</a:t>
            </a:r>
            <a:endParaRPr dirty="0">
              <a:solidFill>
                <a:schemeClr val="dk1"/>
              </a:solidFill>
            </a:endParaRPr>
          </a:p>
          <a:p>
            <a:pPr marL="0" lvl="0" indent="0">
              <a:spcBef>
                <a:spcPts val="0"/>
              </a:spcBef>
              <a:spcAft>
                <a:spcPts val="0"/>
              </a:spcAft>
              <a:buNone/>
            </a:pPr>
            <a:endParaRPr dirty="0"/>
          </a:p>
          <a:p>
            <a:pPr marL="0" lvl="0" indent="0">
              <a:spcBef>
                <a:spcPts val="0"/>
              </a:spcBef>
              <a:spcAft>
                <a:spcPts val="0"/>
              </a:spcAft>
              <a:buNone/>
            </a:pPr>
            <a:r>
              <a:rPr lang="en" dirty="0"/>
              <a:t>Probably describe this as “the solution” to the “problem” stated on the previous slide.  Clarify the extent to which this project is new or different from what’s already out there.  </a:t>
            </a:r>
            <a:endParaRPr dirty="0"/>
          </a:p>
          <a:p>
            <a:pPr marL="0" lvl="0" indent="0">
              <a:spcBef>
                <a:spcPts val="0"/>
              </a:spcBef>
              <a:spcAft>
                <a:spcPts val="0"/>
              </a:spcAft>
              <a:buNone/>
            </a:pPr>
            <a:r>
              <a:rPr lang="en" dirty="0"/>
              <a:t>Clarify that we are curating the resources of others as well as ones we are developing.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Petra</a:t>
            </a:r>
            <a:endParaRPr>
              <a:solidFill>
                <a:schemeClr val="dk1"/>
              </a:solidFill>
            </a:endParaRPr>
          </a:p>
          <a:p>
            <a:pPr marL="0" lvl="0" indent="0">
              <a:spcBef>
                <a:spcPts val="0"/>
              </a:spcBef>
              <a:spcAft>
                <a:spcPts val="0"/>
              </a:spcAft>
              <a:buNone/>
            </a:pPr>
            <a:endParaRPr/>
          </a:p>
          <a:p>
            <a:pPr marL="0" lvl="0" indent="0">
              <a:spcBef>
                <a:spcPts val="0"/>
              </a:spcBef>
              <a:spcAft>
                <a:spcPts val="0"/>
              </a:spcAft>
              <a:buNone/>
            </a:pPr>
            <a:r>
              <a:rPr lang="en"/>
              <a:t>Presumably the speaker will make clear that this is just the context for what we are doing, not the main focus.  </a:t>
            </a:r>
            <a:endParaRPr/>
          </a:p>
          <a:p>
            <a:pPr marL="0" lvl="0" indent="0">
              <a:spcBef>
                <a:spcPts val="0"/>
              </a:spcBef>
              <a:spcAft>
                <a:spcPts val="0"/>
              </a:spcAft>
              <a:buNone/>
            </a:pPr>
            <a:r>
              <a:rPr lang="en"/>
              <a:t>Do we want to add an outline of the talk before this?  Or maybe just stick the abstract on a new slide after the title slide?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Petra</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Petra</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Petra</a:t>
            </a:r>
            <a:endParaRPr>
              <a:solidFill>
                <a:schemeClr val="dk1"/>
              </a:solidFill>
            </a:endParaRPr>
          </a:p>
          <a:p>
            <a:pPr marL="0" lvl="0" indent="0">
              <a:spcBef>
                <a:spcPts val="0"/>
              </a:spcBef>
              <a:spcAft>
                <a:spcPts val="0"/>
              </a:spcAft>
              <a:buNone/>
            </a:pPr>
            <a:endParaRPr/>
          </a:p>
          <a:p>
            <a:pPr marL="0" lvl="0" indent="0">
              <a:spcBef>
                <a:spcPts val="0"/>
              </a:spcBef>
              <a:spcAft>
                <a:spcPts val="0"/>
              </a:spcAft>
              <a:buNone/>
            </a:pPr>
            <a:r>
              <a:rPr lang="en"/>
              <a:t>Already lots of resources on Calculus available, none for linear algebra; lots of different versions of linear algebra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mathbook.pugetsound.edu/beta/20170820-cc/section-TSS.htm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Z2AtYlvUSC0" TargetMode="External"/><Relationship Id="rId4" Type="http://schemas.openxmlformats.org/officeDocument/2006/relationships/image" Target="../media/image18.jp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C1qaRgoDRtw" TargetMode="External"/><Relationship Id="rId4" Type="http://schemas.openxmlformats.org/officeDocument/2006/relationships/image" Target="../media/image19.jp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MsK8MlapUdQ" TargetMode="External"/><Relationship Id="rId4" Type="http://schemas.openxmlformats.org/officeDocument/2006/relationships/image" Target="../media/image20.jp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SyG3AqbJNpY" TargetMode="External"/><Relationship Id="rId4" Type="http://schemas.openxmlformats.org/officeDocument/2006/relationships/image" Target="../media/image21.jp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NRpAilSSiL0" TargetMode="External"/><Relationship Id="rId4" Type="http://schemas.openxmlformats.org/officeDocument/2006/relationships/image" Target="../media/image22.jp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curatedcourses.org/" TargetMode="External"/><Relationship Id="rId4" Type="http://schemas.openxmlformats.org/officeDocument/2006/relationships/image" Target="../media/image1.png"/><Relationship Id="rId5" Type="http://schemas.openxmlformats.org/officeDocument/2006/relationships/image" Target="../media/image11.tiff"/><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744575"/>
            <a:ext cx="8520600" cy="10017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sz="3600" dirty="0">
                <a:solidFill>
                  <a:schemeClr val="accent5">
                    <a:lumMod val="75000"/>
                  </a:schemeClr>
                </a:solidFill>
              </a:rPr>
              <a:t>Curated Courses in Mathematics</a:t>
            </a:r>
            <a:r>
              <a:rPr lang="en" sz="3600" dirty="0"/>
              <a:t> </a:t>
            </a:r>
            <a:endParaRPr sz="3600" dirty="0"/>
          </a:p>
        </p:txBody>
      </p:sp>
      <p:sp>
        <p:nvSpPr>
          <p:cNvPr id="55" name="Shape 55"/>
          <p:cNvSpPr txBox="1">
            <a:spLocks noGrp="1"/>
          </p:cNvSpPr>
          <p:nvPr>
            <p:ph type="subTitle" idx="1"/>
          </p:nvPr>
        </p:nvSpPr>
        <p:spPr>
          <a:xfrm>
            <a:off x="311700" y="2363225"/>
            <a:ext cx="8520600" cy="792600"/>
          </a:xfrm>
          <a:prstGeom prst="rect">
            <a:avLst/>
          </a:prstGeom>
        </p:spPr>
        <p:txBody>
          <a:bodyPr wrap="square" lIns="91425" tIns="91425" rIns="91425" bIns="91425" anchor="t" anchorCtr="0">
            <a:noAutofit/>
          </a:bodyPr>
          <a:lstStyle/>
          <a:p>
            <a:pPr marL="0" lvl="0" indent="0">
              <a:spcBef>
                <a:spcPts val="0"/>
              </a:spcBef>
              <a:spcAft>
                <a:spcPts val="0"/>
              </a:spcAft>
              <a:buNone/>
            </a:pPr>
            <a:r>
              <a:rPr lang="en" sz="2400" i="1">
                <a:solidFill>
                  <a:schemeClr val="dk1"/>
                </a:solidFill>
              </a:rPr>
              <a:t>Petra Bonfert-Taylor, Sarah E. Eichhorn, David Farmer and Jim Fowler</a:t>
            </a:r>
            <a:endParaRPr sz="2400" i="1"/>
          </a:p>
        </p:txBody>
      </p:sp>
      <p:sp>
        <p:nvSpPr>
          <p:cNvPr id="56" name="Shape 56"/>
          <p:cNvSpPr txBox="1"/>
          <p:nvPr/>
        </p:nvSpPr>
        <p:spPr>
          <a:xfrm>
            <a:off x="1190700" y="3583188"/>
            <a:ext cx="6762600" cy="621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Research in Improving Undergraduate Mathematical Sciences Education, JMM</a:t>
            </a:r>
            <a:endParaRPr/>
          </a:p>
          <a:p>
            <a:pPr marL="0" lvl="0" indent="0" algn="ctr">
              <a:spcBef>
                <a:spcPts val="0"/>
              </a:spcBef>
              <a:spcAft>
                <a:spcPts val="0"/>
              </a:spcAft>
              <a:buNone/>
            </a:pPr>
            <a:r>
              <a:rPr lang="en"/>
              <a:t>January 12, 2018</a:t>
            </a:r>
            <a:endParaRPr/>
          </a:p>
        </p:txBody>
      </p:sp>
      <p:pic>
        <p:nvPicPr>
          <p:cNvPr id="57" name="Shape 57"/>
          <p:cNvPicPr preferRelativeResize="0"/>
          <p:nvPr/>
        </p:nvPicPr>
        <p:blipFill>
          <a:blip r:embed="rId3">
            <a:alphaModFix/>
          </a:blip>
          <a:stretch>
            <a:fillRect/>
          </a:stretch>
        </p:blipFill>
        <p:spPr>
          <a:xfrm>
            <a:off x="6646909" y="4667997"/>
            <a:ext cx="2150293" cy="342900"/>
          </a:xfrm>
          <a:prstGeom prst="rect">
            <a:avLst/>
          </a:prstGeom>
          <a:noFill/>
          <a:ln>
            <a:noFill/>
          </a:ln>
        </p:spPr>
      </p:pic>
      <p:sp>
        <p:nvSpPr>
          <p:cNvPr id="58" name="Shape 58"/>
          <p:cNvSpPr txBox="1"/>
          <p:nvPr/>
        </p:nvSpPr>
        <p:spPr>
          <a:xfrm>
            <a:off x="598250" y="4632150"/>
            <a:ext cx="2966100" cy="414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t>Funded by NSF grant #1505246</a:t>
            </a:r>
            <a:endParaRPr/>
          </a:p>
        </p:txBody>
      </p:sp>
      <p:pic>
        <p:nvPicPr>
          <p:cNvPr id="59" name="Shape 59"/>
          <p:cNvPicPr preferRelativeResize="0"/>
          <p:nvPr/>
        </p:nvPicPr>
        <p:blipFill>
          <a:blip r:embed="rId4">
            <a:alphaModFix/>
          </a:blip>
          <a:stretch>
            <a:fillRect/>
          </a:stretch>
        </p:blipFill>
        <p:spPr>
          <a:xfrm>
            <a:off x="144629" y="4632150"/>
            <a:ext cx="453621" cy="414600"/>
          </a:xfrm>
          <a:prstGeom prst="rect">
            <a:avLst/>
          </a:prstGeom>
          <a:noFill/>
          <a:ln>
            <a:noFill/>
          </a:ln>
        </p:spPr>
      </p:pic>
      <p:cxnSp>
        <p:nvCxnSpPr>
          <p:cNvPr id="8" name="Straight Connector 7"/>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15184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Example</a:t>
            </a:r>
            <a:endParaRPr dirty="0">
              <a:solidFill>
                <a:schemeClr val="accent5">
                  <a:lumMod val="75000"/>
                </a:schemeClr>
              </a:solidFill>
            </a:endParaRPr>
          </a:p>
          <a:p>
            <a:pPr marL="0" lvl="0" indent="0">
              <a:spcBef>
                <a:spcPts val="0"/>
              </a:spcBef>
              <a:spcAft>
                <a:spcPts val="0"/>
              </a:spcAft>
              <a:buNone/>
            </a:pPr>
            <a:r>
              <a:rPr lang="en" sz="1100" u="sng" dirty="0">
                <a:solidFill>
                  <a:schemeClr val="hlink"/>
                </a:solidFill>
                <a:highlight>
                  <a:srgbClr val="FFFFFF"/>
                </a:highlight>
                <a:hlinkClick r:id="rId3"/>
              </a:rPr>
              <a:t>Supplementary material in the margin</a:t>
            </a:r>
            <a:endParaRPr dirty="0"/>
          </a:p>
        </p:txBody>
      </p:sp>
      <p:sp>
        <p:nvSpPr>
          <p:cNvPr id="124" name="Shape 124"/>
          <p:cNvSpPr txBox="1"/>
          <p:nvPr/>
        </p:nvSpPr>
        <p:spPr>
          <a:xfrm>
            <a:off x="2180550" y="2989150"/>
            <a:ext cx="4782900" cy="963000"/>
          </a:xfrm>
          <a:prstGeom prst="rect">
            <a:avLst/>
          </a:prstGeom>
          <a:noFill/>
          <a:ln>
            <a:noFill/>
          </a:ln>
        </p:spPr>
        <p:txBody>
          <a:bodyPr wrap="square" lIns="91425" tIns="91425" rIns="91425" bIns="91425" anchor="t" anchorCtr="0">
            <a:noAutofit/>
          </a:bodyPr>
          <a:lstStyle/>
          <a:p>
            <a:pPr marL="0" lvl="0" indent="0" algn="ctr">
              <a:spcBef>
                <a:spcPts val="0"/>
              </a:spcBef>
              <a:spcAft>
                <a:spcPts val="0"/>
              </a:spcAft>
              <a:buNone/>
            </a:pPr>
            <a:r>
              <a:rPr lang="en" sz="1800"/>
              <a:t>A resource shows up in the margin of a textbook </a:t>
            </a:r>
            <a:r>
              <a:rPr lang="en" sz="1800">
                <a:highlight>
                  <a:srgbClr val="FFFF00"/>
                </a:highlight>
              </a:rPr>
              <a:t>automatically</a:t>
            </a:r>
            <a:r>
              <a:rPr lang="en" sz="1800"/>
              <a:t>:</a:t>
            </a:r>
            <a:endParaRPr sz="1800"/>
          </a:p>
        </p:txBody>
      </p:sp>
      <p:pic>
        <p:nvPicPr>
          <p:cNvPr id="125" name="Shape 125"/>
          <p:cNvPicPr preferRelativeResize="0"/>
          <p:nvPr/>
        </p:nvPicPr>
        <p:blipFill>
          <a:blip r:embed="rId4">
            <a:alphaModFix/>
          </a:blip>
          <a:stretch>
            <a:fillRect/>
          </a:stretch>
        </p:blipFill>
        <p:spPr>
          <a:xfrm>
            <a:off x="6646909" y="4667997"/>
            <a:ext cx="2150293" cy="342900"/>
          </a:xfrm>
          <a:prstGeom prst="rect">
            <a:avLst/>
          </a:prstGeom>
          <a:noFill/>
          <a:ln>
            <a:noFill/>
          </a:ln>
        </p:spPr>
      </p:pic>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152400" y="152400"/>
            <a:ext cx="8839199" cy="4524265"/>
          </a:xfrm>
          <a:prstGeom prst="rect">
            <a:avLst/>
          </a:prstGeom>
          <a:noFill/>
          <a:ln>
            <a:noFill/>
          </a:ln>
        </p:spPr>
      </p:pic>
      <p:pic>
        <p:nvPicPr>
          <p:cNvPr id="131" name="Shape 131"/>
          <p:cNvPicPr preferRelativeResize="0"/>
          <p:nvPr/>
        </p:nvPicPr>
        <p:blipFill>
          <a:blip r:embed="rId4">
            <a:alphaModFix/>
          </a:blip>
          <a:stretch>
            <a:fillRect/>
          </a:stretch>
        </p:blipFill>
        <p:spPr>
          <a:xfrm>
            <a:off x="6646909" y="4667997"/>
            <a:ext cx="2150293" cy="342900"/>
          </a:xfrm>
          <a:prstGeom prst="rect">
            <a:avLst/>
          </a:prstGeom>
          <a:noFill/>
          <a:ln>
            <a:noFill/>
          </a:ln>
        </p:spPr>
      </p:pic>
      <p:sp>
        <p:nvSpPr>
          <p:cNvPr id="132" name="Shape 132"/>
          <p:cNvSpPr/>
          <p:nvPr/>
        </p:nvSpPr>
        <p:spPr>
          <a:xfrm>
            <a:off x="1831050" y="1109850"/>
            <a:ext cx="4190100" cy="3909300"/>
          </a:xfrm>
          <a:prstGeom prst="roundRect">
            <a:avLst>
              <a:gd name="adj" fmla="val 16667"/>
            </a:avLst>
          </a:prstGeom>
          <a:noFill/>
          <a:ln w="9525" cap="flat" cmpd="sng">
            <a:solidFill>
              <a:srgbClr val="0000FF"/>
            </a:solidFill>
            <a:prstDash val="solid"/>
            <a:round/>
            <a:headEnd type="none" w="med" len="med"/>
            <a:tailEnd type="none" w="med" len="med"/>
          </a:ln>
          <a:effectLst>
            <a:outerShdw blurRad="57150" dist="19050" dir="5400000" algn="bl" rotWithShape="0">
              <a:srgbClr val="000000">
                <a:alpha val="0"/>
              </a:srgbClr>
            </a:outerShdw>
          </a:effectLst>
        </p:spPr>
        <p:txBody>
          <a:bodyPr wrap="square" lIns="91425" tIns="91425" rIns="91425" bIns="91425" anchor="ctr" anchorCtr="0">
            <a:noAutofit/>
          </a:bodyPr>
          <a:lstStyle/>
          <a:p>
            <a:pPr marL="0" lvl="0" indent="0">
              <a:spcBef>
                <a:spcPts val="0"/>
              </a:spcBef>
              <a:spcAft>
                <a:spcPts val="0"/>
              </a:spcAft>
              <a:buNone/>
            </a:pPr>
            <a:endParaRPr/>
          </a:p>
        </p:txBody>
      </p:sp>
      <p:sp>
        <p:nvSpPr>
          <p:cNvPr id="133" name="Shape 133"/>
          <p:cNvSpPr txBox="1"/>
          <p:nvPr/>
        </p:nvSpPr>
        <p:spPr>
          <a:xfrm>
            <a:off x="6301950" y="694050"/>
            <a:ext cx="1572600" cy="2922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solidFill>
                  <a:srgbClr val="0000FF"/>
                </a:solidFill>
              </a:rPr>
              <a:t>Textbook content</a:t>
            </a:r>
            <a:endParaRPr>
              <a:solidFill>
                <a:srgbClr val="0000FF"/>
              </a:solidFill>
            </a:endParaRPr>
          </a:p>
        </p:txBody>
      </p:sp>
      <p:cxnSp>
        <p:nvCxnSpPr>
          <p:cNvPr id="134" name="Shape 134"/>
          <p:cNvCxnSpPr>
            <a:stCxn id="132" idx="3"/>
            <a:endCxn id="133" idx="2"/>
          </p:cNvCxnSpPr>
          <p:nvPr/>
        </p:nvCxnSpPr>
        <p:spPr>
          <a:xfrm rot="10800000" flipH="1">
            <a:off x="6021150" y="986100"/>
            <a:ext cx="1067100" cy="2078400"/>
          </a:xfrm>
          <a:prstGeom prst="straightConnector1">
            <a:avLst/>
          </a:prstGeom>
          <a:noFill/>
          <a:ln w="9525" cap="flat" cmpd="sng">
            <a:solidFill>
              <a:srgbClr val="0000FF"/>
            </a:solidFill>
            <a:prstDash val="solid"/>
            <a:round/>
            <a:headEnd type="none" w="lg" len="lg"/>
            <a:tailEnd type="none" w="lg" len="lg"/>
          </a:ln>
        </p:spPr>
      </p:cxnSp>
      <p:sp>
        <p:nvSpPr>
          <p:cNvPr id="135" name="Shape 135"/>
          <p:cNvSpPr/>
          <p:nvPr/>
        </p:nvSpPr>
        <p:spPr>
          <a:xfrm>
            <a:off x="6088500" y="3805875"/>
            <a:ext cx="2819700" cy="719100"/>
          </a:xfrm>
          <a:prstGeom prst="roundRect">
            <a:avLst>
              <a:gd name="adj" fmla="val 16667"/>
            </a:avLst>
          </a:prstGeom>
          <a:noFill/>
          <a:ln w="381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136" name="Shape 136"/>
          <p:cNvSpPr txBox="1"/>
          <p:nvPr/>
        </p:nvSpPr>
        <p:spPr>
          <a:xfrm>
            <a:off x="7290475" y="2425650"/>
            <a:ext cx="752700" cy="2922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solidFill>
                  <a:srgbClr val="FF0000"/>
                </a:solidFill>
              </a:rPr>
              <a:t>margin</a:t>
            </a:r>
            <a:endParaRPr>
              <a:solidFill>
                <a:srgbClr val="FF0000"/>
              </a:solidFill>
            </a:endParaRPr>
          </a:p>
        </p:txBody>
      </p:sp>
      <p:cxnSp>
        <p:nvCxnSpPr>
          <p:cNvPr id="137" name="Shape 137"/>
          <p:cNvCxnSpPr>
            <a:stCxn id="136" idx="2"/>
            <a:endCxn id="135" idx="0"/>
          </p:cNvCxnSpPr>
          <p:nvPr/>
        </p:nvCxnSpPr>
        <p:spPr>
          <a:xfrm flipH="1">
            <a:off x="7498225" y="2717850"/>
            <a:ext cx="168600" cy="1088100"/>
          </a:xfrm>
          <a:prstGeom prst="straightConnector1">
            <a:avLst/>
          </a:prstGeom>
          <a:noFill/>
          <a:ln w="38100" cap="flat" cmpd="sng">
            <a:solidFill>
              <a:srgbClr val="FF0000"/>
            </a:solidFill>
            <a:prstDash val="solid"/>
            <a:round/>
            <a:headEnd type="none" w="lg" len="lg"/>
            <a:tailEnd type="none" w="lg" len="lg"/>
          </a:ln>
        </p:spPr>
      </p:cxnSp>
      <p:cxnSp>
        <p:nvCxnSpPr>
          <p:cNvPr id="10" name="Straight Connector 9"/>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6646909" y="4667997"/>
            <a:ext cx="2150293" cy="342900"/>
          </a:xfrm>
          <a:prstGeom prst="rect">
            <a:avLst/>
          </a:prstGeom>
          <a:noFill/>
          <a:ln>
            <a:noFill/>
          </a:ln>
        </p:spPr>
      </p:pic>
      <p:pic>
        <p:nvPicPr>
          <p:cNvPr id="143" name="Shape 143"/>
          <p:cNvPicPr preferRelativeResize="0"/>
          <p:nvPr/>
        </p:nvPicPr>
        <p:blipFill>
          <a:blip r:embed="rId4">
            <a:alphaModFix/>
          </a:blip>
          <a:stretch>
            <a:fillRect/>
          </a:stretch>
        </p:blipFill>
        <p:spPr>
          <a:xfrm>
            <a:off x="1224106" y="304801"/>
            <a:ext cx="6695787" cy="4363196"/>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Resources for Creating and Using Content</a:t>
            </a:r>
            <a:endParaRPr dirty="0">
              <a:solidFill>
                <a:schemeClr val="accent5">
                  <a:lumMod val="75000"/>
                </a:schemeClr>
              </a:solidFill>
            </a:endParaRPr>
          </a:p>
        </p:txBody>
      </p:sp>
      <p:pic>
        <p:nvPicPr>
          <p:cNvPr id="149" name="Shape 149"/>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45025"/>
            <a:ext cx="8520600" cy="1508400"/>
          </a:xfrm>
          <a:prstGeom prst="rect">
            <a:avLst/>
          </a:prstGeom>
        </p:spPr>
        <p:txBody>
          <a:bodyPr wrap="square" lIns="91425" tIns="91425" rIns="91425" bIns="91425" anchor="t" anchorCtr="0">
            <a:noAutofit/>
          </a:bodyPr>
          <a:lstStyle/>
          <a:p>
            <a:pPr marL="0" lvl="0" indent="0">
              <a:spcBef>
                <a:spcPts val="0"/>
              </a:spcBef>
              <a:spcAft>
                <a:spcPts val="0"/>
              </a:spcAft>
              <a:buNone/>
            </a:pPr>
            <a:r>
              <a:rPr lang="en" b="1" dirty="0">
                <a:solidFill>
                  <a:schemeClr val="accent5">
                    <a:lumMod val="75000"/>
                  </a:schemeClr>
                </a:solidFill>
              </a:rPr>
              <a:t>Resources</a:t>
            </a:r>
            <a:r>
              <a:rPr lang="en" dirty="0">
                <a:solidFill>
                  <a:schemeClr val="accent5">
                    <a:lumMod val="75000"/>
                  </a:schemeClr>
                </a:solidFill>
              </a:rPr>
              <a:t>: How to Design </a:t>
            </a:r>
            <a:endParaRPr dirty="0">
              <a:solidFill>
                <a:schemeClr val="accent5">
                  <a:lumMod val="75000"/>
                </a:schemeClr>
              </a:solidFill>
            </a:endParaRPr>
          </a:p>
          <a:p>
            <a:pPr marL="0" lvl="0" indent="0">
              <a:spcBef>
                <a:spcPts val="0"/>
              </a:spcBef>
              <a:spcAft>
                <a:spcPts val="0"/>
              </a:spcAft>
              <a:buNone/>
            </a:pPr>
            <a:r>
              <a:rPr lang="en" dirty="0">
                <a:solidFill>
                  <a:schemeClr val="accent5">
                    <a:lumMod val="75000"/>
                  </a:schemeClr>
                </a:solidFill>
              </a:rPr>
              <a:t>and Produce Content </a:t>
            </a:r>
            <a:r>
              <a:rPr lang="en" sz="2400" i="1" dirty="0"/>
              <a:t>(for students</a:t>
            </a:r>
            <a:endParaRPr sz="2400" i="1" dirty="0"/>
          </a:p>
          <a:p>
            <a:pPr marL="0" lvl="0" indent="0">
              <a:spcBef>
                <a:spcPts val="0"/>
              </a:spcBef>
              <a:spcAft>
                <a:spcPts val="0"/>
              </a:spcAft>
              <a:buNone/>
            </a:pPr>
            <a:r>
              <a:rPr lang="en" sz="2400" i="1" dirty="0"/>
              <a:t>to view outside class)</a:t>
            </a:r>
            <a:endParaRPr sz="2400" i="1" dirty="0"/>
          </a:p>
        </p:txBody>
      </p:sp>
      <p:sp>
        <p:nvSpPr>
          <p:cNvPr id="155" name="Shape 155"/>
          <p:cNvSpPr txBox="1">
            <a:spLocks noGrp="1"/>
          </p:cNvSpPr>
          <p:nvPr>
            <p:ph type="body" idx="1"/>
          </p:nvPr>
        </p:nvSpPr>
        <p:spPr>
          <a:xfrm>
            <a:off x="311700" y="1446950"/>
            <a:ext cx="8520600" cy="3121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0"/>
              </a:spcAft>
              <a:buNone/>
            </a:pPr>
            <a:r>
              <a:rPr lang="en"/>
              <a:t>Guidelines and details for:</a:t>
            </a:r>
            <a:endParaRPr/>
          </a:p>
          <a:p>
            <a:pPr marL="457200" lvl="0" indent="-342900" rtl="0">
              <a:spcBef>
                <a:spcPts val="1600"/>
              </a:spcBef>
              <a:spcAft>
                <a:spcPts val="0"/>
              </a:spcAft>
              <a:buSzPts val="1800"/>
              <a:buChar char="●"/>
            </a:pPr>
            <a:r>
              <a:rPr lang="en"/>
              <a:t>Audio/video recording</a:t>
            </a:r>
            <a:endParaRPr/>
          </a:p>
          <a:p>
            <a:pPr marL="457200" lvl="0" indent="-342900" rtl="0">
              <a:spcBef>
                <a:spcPts val="0"/>
              </a:spcBef>
              <a:spcAft>
                <a:spcPts val="0"/>
              </a:spcAft>
              <a:buSzPts val="1800"/>
              <a:buChar char="●"/>
            </a:pPr>
            <a:r>
              <a:rPr lang="en"/>
              <a:t>Screencasting</a:t>
            </a:r>
            <a:endParaRPr/>
          </a:p>
          <a:p>
            <a:pPr marL="457200" lvl="0" indent="-342900" rtl="0">
              <a:spcBef>
                <a:spcPts val="0"/>
              </a:spcBef>
              <a:spcAft>
                <a:spcPts val="0"/>
              </a:spcAft>
              <a:buSzPts val="1800"/>
              <a:buChar char="●"/>
            </a:pPr>
            <a:r>
              <a:rPr lang="en"/>
              <a:t>Green screening</a:t>
            </a:r>
            <a:endParaRPr/>
          </a:p>
          <a:p>
            <a:pPr marL="457200" lvl="0" indent="-342900" rtl="0">
              <a:spcBef>
                <a:spcPts val="0"/>
              </a:spcBef>
              <a:spcAft>
                <a:spcPts val="0"/>
              </a:spcAft>
              <a:buSzPts val="1800"/>
              <a:buChar char="●"/>
            </a:pPr>
            <a:r>
              <a:rPr lang="en"/>
              <a:t>Lightboard videos</a:t>
            </a:r>
            <a:endParaRPr/>
          </a:p>
          <a:p>
            <a:pPr marL="457200" lvl="0" indent="-342900">
              <a:spcBef>
                <a:spcPts val="0"/>
              </a:spcBef>
              <a:spcAft>
                <a:spcPts val="0"/>
              </a:spcAft>
              <a:buSzPts val="1800"/>
              <a:buChar char="●"/>
            </a:pPr>
            <a:r>
              <a:rPr lang="en"/>
              <a:t>Accessibility </a:t>
            </a:r>
            <a:r>
              <a:rPr lang="en" i="1"/>
              <a:t>(coming soon!)</a:t>
            </a:r>
            <a:endParaRPr i="1"/>
          </a:p>
        </p:txBody>
      </p:sp>
      <p:pic>
        <p:nvPicPr>
          <p:cNvPr id="156" name="Shape 156" descr="Screen Shot 2016-12-20 at 3.48.01 PM.png"/>
          <p:cNvPicPr preferRelativeResize="0"/>
          <p:nvPr/>
        </p:nvPicPr>
        <p:blipFill rotWithShape="1">
          <a:blip r:embed="rId3">
            <a:alphaModFix/>
          </a:blip>
          <a:srcRect l="-5901" r="42582"/>
          <a:stretch/>
        </p:blipFill>
        <p:spPr>
          <a:xfrm rot="-428967">
            <a:off x="3501400" y="2184299"/>
            <a:ext cx="3870126" cy="2522325"/>
          </a:xfrm>
          <a:prstGeom prst="rect">
            <a:avLst/>
          </a:prstGeom>
          <a:noFill/>
          <a:ln>
            <a:noFill/>
          </a:ln>
        </p:spPr>
      </p:pic>
      <p:pic>
        <p:nvPicPr>
          <p:cNvPr id="157" name="Shape 157" descr="Screen Shot 2016-12-20 at 3.43.55 PM.png"/>
          <p:cNvPicPr preferRelativeResize="0"/>
          <p:nvPr/>
        </p:nvPicPr>
        <p:blipFill>
          <a:blip r:embed="rId4">
            <a:alphaModFix/>
          </a:blip>
          <a:stretch>
            <a:fillRect/>
          </a:stretch>
        </p:blipFill>
        <p:spPr>
          <a:xfrm rot="353559">
            <a:off x="5637199" y="445013"/>
            <a:ext cx="2867126" cy="3780026"/>
          </a:xfrm>
          <a:prstGeom prst="rect">
            <a:avLst/>
          </a:prstGeom>
          <a:noFill/>
          <a:ln>
            <a:noFill/>
          </a:ln>
        </p:spPr>
      </p:pic>
      <p:pic>
        <p:nvPicPr>
          <p:cNvPr id="158" name="Shape 158"/>
          <p:cNvPicPr preferRelativeResize="0"/>
          <p:nvPr/>
        </p:nvPicPr>
        <p:blipFill>
          <a:blip r:embed="rId5">
            <a:alphaModFix/>
          </a:blip>
          <a:stretch>
            <a:fillRect/>
          </a:stretch>
        </p:blipFill>
        <p:spPr>
          <a:xfrm>
            <a:off x="6646909" y="4667997"/>
            <a:ext cx="2150293" cy="342900"/>
          </a:xfrm>
          <a:prstGeom prst="rect">
            <a:avLst/>
          </a:prstGeom>
          <a:noFill/>
          <a:ln>
            <a:noFill/>
          </a:ln>
        </p:spPr>
      </p:pic>
      <p:cxnSp>
        <p:nvCxnSpPr>
          <p:cNvPr id="7" name="Straight Connector 6"/>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accent5">
                    <a:lumMod val="75000"/>
                  </a:schemeClr>
                </a:solidFill>
              </a:rPr>
              <a:t>Resources: Making Videos with Paper and Pen</a:t>
            </a:r>
            <a:endParaRPr dirty="0">
              <a:solidFill>
                <a:schemeClr val="accent5">
                  <a:lumMod val="75000"/>
                </a:schemeClr>
              </a:solidFill>
            </a:endParaRPr>
          </a:p>
          <a:p>
            <a:pPr marL="0" lvl="0" indent="0">
              <a:spcBef>
                <a:spcPts val="0"/>
              </a:spcBef>
              <a:spcAft>
                <a:spcPts val="0"/>
              </a:spcAft>
              <a:buNone/>
            </a:pPr>
            <a:endParaRPr dirty="0"/>
          </a:p>
        </p:txBody>
      </p:sp>
      <p:sp>
        <p:nvSpPr>
          <p:cNvPr id="164" name="Shape 164" title="Jim Tutorial">
            <a:hlinkClick r:id="rId3"/>
          </p:cNvPr>
          <p:cNvSpPr/>
          <p:nvPr/>
        </p:nvSpPr>
        <p:spPr>
          <a:xfrm>
            <a:off x="2286000" y="1187350"/>
            <a:ext cx="4572000" cy="3429000"/>
          </a:xfrm>
          <a:prstGeom prst="rect">
            <a:avLst/>
          </a:prstGeom>
          <a:blipFill>
            <a:blip r:embed="rId4">
              <a:alphaModFix/>
            </a:blip>
            <a:stretch>
              <a:fillRect/>
            </a:stretch>
          </a:blipFill>
          <a:ln>
            <a:noFill/>
          </a:ln>
        </p:spPr>
      </p:sp>
      <p:sp>
        <p:nvSpPr>
          <p:cNvPr id="165" name="Shape 165"/>
          <p:cNvSpPr txBox="1"/>
          <p:nvPr/>
        </p:nvSpPr>
        <p:spPr>
          <a:xfrm>
            <a:off x="6999000" y="3752050"/>
            <a:ext cx="1935000" cy="7872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solidFill>
                  <a:srgbClr val="0000FF"/>
                </a:solidFill>
              </a:rPr>
              <a:t>Jim Fowler</a:t>
            </a:r>
            <a:endParaRPr>
              <a:solidFill>
                <a:srgbClr val="0000FF"/>
              </a:solidFill>
            </a:endParaRPr>
          </a:p>
          <a:p>
            <a:pPr marL="0" lvl="0" indent="0">
              <a:spcBef>
                <a:spcPts val="0"/>
              </a:spcBef>
              <a:spcAft>
                <a:spcPts val="0"/>
              </a:spcAft>
              <a:buNone/>
            </a:pPr>
            <a:r>
              <a:rPr lang="en" sz="1000"/>
              <a:t>The Ohio State University</a:t>
            </a:r>
            <a:endParaRPr sz="1000"/>
          </a:p>
        </p:txBody>
      </p:sp>
      <p:pic>
        <p:nvPicPr>
          <p:cNvPr id="166" name="Shape 166"/>
          <p:cNvPicPr preferRelativeResize="0"/>
          <p:nvPr/>
        </p:nvPicPr>
        <p:blipFill>
          <a:blip r:embed="rId5">
            <a:alphaModFix/>
          </a:blip>
          <a:stretch>
            <a:fillRect/>
          </a:stretch>
        </p:blipFill>
        <p:spPr>
          <a:xfrm>
            <a:off x="6646909" y="466799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Resources: Making Screencasts I</a:t>
            </a:r>
            <a:endParaRPr dirty="0">
              <a:solidFill>
                <a:schemeClr val="accent5">
                  <a:lumMod val="75000"/>
                </a:schemeClr>
              </a:solidFill>
            </a:endParaRPr>
          </a:p>
        </p:txBody>
      </p:sp>
      <p:sp>
        <p:nvSpPr>
          <p:cNvPr id="172" name="Shape 172" title="Petra Tutorial">
            <a:hlinkClick r:id="rId3"/>
          </p:cNvPr>
          <p:cNvSpPr/>
          <p:nvPr/>
        </p:nvSpPr>
        <p:spPr>
          <a:xfrm>
            <a:off x="2286000" y="1251275"/>
            <a:ext cx="4572000" cy="3429000"/>
          </a:xfrm>
          <a:prstGeom prst="rect">
            <a:avLst/>
          </a:prstGeom>
          <a:blipFill>
            <a:blip r:embed="rId4">
              <a:alphaModFix/>
            </a:blip>
            <a:stretch>
              <a:fillRect/>
            </a:stretch>
          </a:blipFill>
          <a:ln>
            <a:noFill/>
          </a:ln>
        </p:spPr>
      </p:sp>
      <p:sp>
        <p:nvSpPr>
          <p:cNvPr id="173" name="Shape 173"/>
          <p:cNvSpPr txBox="1"/>
          <p:nvPr/>
        </p:nvSpPr>
        <p:spPr>
          <a:xfrm>
            <a:off x="6999000" y="3752050"/>
            <a:ext cx="1935000" cy="787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0000FF"/>
                </a:solidFill>
              </a:rPr>
              <a:t>Petra Bonfert-Taylor</a:t>
            </a:r>
            <a:endParaRPr>
              <a:solidFill>
                <a:srgbClr val="0000FF"/>
              </a:solidFill>
            </a:endParaRPr>
          </a:p>
          <a:p>
            <a:pPr marL="0" lvl="0" indent="0" rtl="0">
              <a:spcBef>
                <a:spcPts val="0"/>
              </a:spcBef>
              <a:spcAft>
                <a:spcPts val="0"/>
              </a:spcAft>
              <a:buNone/>
            </a:pPr>
            <a:r>
              <a:rPr lang="en" sz="1000"/>
              <a:t>Dartmouth College</a:t>
            </a:r>
            <a:endParaRPr sz="1000"/>
          </a:p>
        </p:txBody>
      </p:sp>
      <p:pic>
        <p:nvPicPr>
          <p:cNvPr id="174" name="Shape 174"/>
          <p:cNvPicPr preferRelativeResize="0"/>
          <p:nvPr/>
        </p:nvPicPr>
        <p:blipFill>
          <a:blip r:embed="rId5">
            <a:alphaModFix/>
          </a:blip>
          <a:stretch>
            <a:fillRect/>
          </a:stretch>
        </p:blipFill>
        <p:spPr>
          <a:xfrm>
            <a:off x="6858009" y="4680272"/>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Resources: Making Screencasts II</a:t>
            </a:r>
            <a:endParaRPr dirty="0">
              <a:solidFill>
                <a:schemeClr val="accent5">
                  <a:lumMod val="75000"/>
                </a:schemeClr>
              </a:solidFill>
            </a:endParaRPr>
          </a:p>
        </p:txBody>
      </p:sp>
      <p:sp>
        <p:nvSpPr>
          <p:cNvPr id="180" name="Shape 180" title="Joy Tutorial">
            <a:hlinkClick r:id="rId3"/>
          </p:cNvPr>
          <p:cNvSpPr/>
          <p:nvPr/>
        </p:nvSpPr>
        <p:spPr>
          <a:xfrm>
            <a:off x="2286000" y="1251250"/>
            <a:ext cx="4572000" cy="3429000"/>
          </a:xfrm>
          <a:prstGeom prst="rect">
            <a:avLst/>
          </a:prstGeom>
          <a:blipFill>
            <a:blip r:embed="rId4">
              <a:alphaModFix/>
            </a:blip>
            <a:stretch>
              <a:fillRect/>
            </a:stretch>
          </a:blipFill>
          <a:ln>
            <a:noFill/>
          </a:ln>
        </p:spPr>
      </p:sp>
      <p:sp>
        <p:nvSpPr>
          <p:cNvPr id="181" name="Shape 181"/>
          <p:cNvSpPr txBox="1"/>
          <p:nvPr/>
        </p:nvSpPr>
        <p:spPr>
          <a:xfrm>
            <a:off x="6999000" y="3752050"/>
            <a:ext cx="1935000" cy="787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0000FF"/>
                </a:solidFill>
              </a:rPr>
              <a:t>Joy Zhou</a:t>
            </a:r>
            <a:endParaRPr>
              <a:solidFill>
                <a:srgbClr val="0000FF"/>
              </a:solidFill>
            </a:endParaRPr>
          </a:p>
          <a:p>
            <a:pPr marL="0" lvl="0" indent="0" rtl="0">
              <a:spcBef>
                <a:spcPts val="0"/>
              </a:spcBef>
              <a:spcAft>
                <a:spcPts val="0"/>
              </a:spcAft>
              <a:buNone/>
            </a:pPr>
            <a:r>
              <a:rPr lang="en" sz="1000"/>
              <a:t>Lafayette College</a:t>
            </a:r>
            <a:endParaRPr sz="1000"/>
          </a:p>
        </p:txBody>
      </p:sp>
      <p:pic>
        <p:nvPicPr>
          <p:cNvPr id="182" name="Shape 182"/>
          <p:cNvPicPr preferRelativeResize="0"/>
          <p:nvPr/>
        </p:nvPicPr>
        <p:blipFill>
          <a:blip r:embed="rId5">
            <a:alphaModFix/>
          </a:blip>
          <a:stretch>
            <a:fillRect/>
          </a:stretch>
        </p:blipFill>
        <p:spPr>
          <a:xfrm>
            <a:off x="6891359" y="468024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Resources: Making </a:t>
            </a:r>
            <a:r>
              <a:rPr lang="en" dirty="0" err="1">
                <a:solidFill>
                  <a:schemeClr val="accent5">
                    <a:lumMod val="75000"/>
                  </a:schemeClr>
                </a:solidFill>
              </a:rPr>
              <a:t>Lightboard</a:t>
            </a:r>
            <a:r>
              <a:rPr lang="en" dirty="0">
                <a:solidFill>
                  <a:schemeClr val="accent5">
                    <a:lumMod val="75000"/>
                  </a:schemeClr>
                </a:solidFill>
              </a:rPr>
              <a:t> Videos</a:t>
            </a:r>
            <a:endParaRPr dirty="0">
              <a:solidFill>
                <a:schemeClr val="accent5">
                  <a:lumMod val="75000"/>
                </a:schemeClr>
              </a:solidFill>
            </a:endParaRPr>
          </a:p>
        </p:txBody>
      </p:sp>
      <p:sp>
        <p:nvSpPr>
          <p:cNvPr id="188" name="Shape 188" title="Tom Tutorial">
            <a:hlinkClick r:id="rId3"/>
          </p:cNvPr>
          <p:cNvSpPr/>
          <p:nvPr/>
        </p:nvSpPr>
        <p:spPr>
          <a:xfrm>
            <a:off x="2286000" y="1219325"/>
            <a:ext cx="4572000" cy="3429000"/>
          </a:xfrm>
          <a:prstGeom prst="rect">
            <a:avLst/>
          </a:prstGeom>
          <a:blipFill>
            <a:blip r:embed="rId4">
              <a:alphaModFix/>
            </a:blip>
            <a:stretch>
              <a:fillRect/>
            </a:stretch>
          </a:blipFill>
          <a:ln>
            <a:noFill/>
          </a:ln>
        </p:spPr>
      </p:sp>
      <p:sp>
        <p:nvSpPr>
          <p:cNvPr id="189" name="Shape 189"/>
          <p:cNvSpPr txBox="1"/>
          <p:nvPr/>
        </p:nvSpPr>
        <p:spPr>
          <a:xfrm>
            <a:off x="6999000" y="3752050"/>
            <a:ext cx="1935000" cy="787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0000FF"/>
                </a:solidFill>
              </a:rPr>
              <a:t>Tom Roby</a:t>
            </a:r>
            <a:endParaRPr>
              <a:solidFill>
                <a:srgbClr val="0000FF"/>
              </a:solidFill>
            </a:endParaRPr>
          </a:p>
          <a:p>
            <a:pPr marL="0" lvl="0" indent="0" rtl="0">
              <a:spcBef>
                <a:spcPts val="0"/>
              </a:spcBef>
              <a:spcAft>
                <a:spcPts val="0"/>
              </a:spcAft>
              <a:buNone/>
            </a:pPr>
            <a:r>
              <a:rPr lang="en" sz="1000"/>
              <a:t>University of Connecticut</a:t>
            </a:r>
            <a:endParaRPr sz="1000"/>
          </a:p>
        </p:txBody>
      </p:sp>
      <p:pic>
        <p:nvPicPr>
          <p:cNvPr id="190" name="Shape 190"/>
          <p:cNvPicPr preferRelativeResize="0"/>
          <p:nvPr/>
        </p:nvPicPr>
        <p:blipFill>
          <a:blip r:embed="rId5">
            <a:alphaModFix/>
          </a:blip>
          <a:stretch>
            <a:fillRect/>
          </a:stretch>
        </p:blipFill>
        <p:spPr>
          <a:xfrm>
            <a:off x="6891359" y="4648322"/>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Resources: Green Screening</a:t>
            </a:r>
            <a:endParaRPr dirty="0">
              <a:solidFill>
                <a:schemeClr val="accent5">
                  <a:lumMod val="75000"/>
                </a:schemeClr>
              </a:solidFill>
            </a:endParaRPr>
          </a:p>
        </p:txBody>
      </p:sp>
      <p:sp>
        <p:nvSpPr>
          <p:cNvPr id="196" name="Shape 196" title="Shaunt Tutorial Green Screen">
            <a:hlinkClick r:id="rId3"/>
          </p:cNvPr>
          <p:cNvSpPr/>
          <p:nvPr/>
        </p:nvSpPr>
        <p:spPr>
          <a:xfrm>
            <a:off x="2286000" y="1283225"/>
            <a:ext cx="4572000" cy="3429000"/>
          </a:xfrm>
          <a:prstGeom prst="rect">
            <a:avLst/>
          </a:prstGeom>
          <a:blipFill>
            <a:blip r:embed="rId4">
              <a:alphaModFix/>
            </a:blip>
            <a:stretch>
              <a:fillRect/>
            </a:stretch>
          </a:blipFill>
          <a:ln>
            <a:noFill/>
          </a:ln>
        </p:spPr>
      </p:sp>
      <p:sp>
        <p:nvSpPr>
          <p:cNvPr id="197" name="Shape 197"/>
          <p:cNvSpPr txBox="1"/>
          <p:nvPr/>
        </p:nvSpPr>
        <p:spPr>
          <a:xfrm>
            <a:off x="6999000" y="3752050"/>
            <a:ext cx="1935000" cy="787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0000FF"/>
                </a:solidFill>
              </a:rPr>
              <a:t>Shaunt Kouyoumdjian</a:t>
            </a:r>
            <a:endParaRPr>
              <a:solidFill>
                <a:srgbClr val="0000FF"/>
              </a:solidFill>
            </a:endParaRPr>
          </a:p>
          <a:p>
            <a:pPr marL="0" lvl="0" indent="0" rtl="0">
              <a:spcBef>
                <a:spcPts val="0"/>
              </a:spcBef>
              <a:spcAft>
                <a:spcPts val="0"/>
              </a:spcAft>
              <a:buNone/>
            </a:pPr>
            <a:r>
              <a:rPr lang="en" sz="1000"/>
              <a:t>University of California, Irvine</a:t>
            </a:r>
            <a:endParaRPr sz="1000"/>
          </a:p>
        </p:txBody>
      </p:sp>
      <p:pic>
        <p:nvPicPr>
          <p:cNvPr id="198" name="Shape 198"/>
          <p:cNvPicPr preferRelativeResize="0"/>
          <p:nvPr/>
        </p:nvPicPr>
        <p:blipFill>
          <a:blip r:embed="rId5">
            <a:alphaModFix/>
          </a:blip>
          <a:stretch>
            <a:fillRect/>
          </a:stretch>
        </p:blipFill>
        <p:spPr>
          <a:xfrm>
            <a:off x="6891359" y="474584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311700" y="348600"/>
            <a:ext cx="8520600" cy="47949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i="1" dirty="0"/>
              <a:t>Abstract: </a:t>
            </a:r>
            <a:r>
              <a:rPr lang="en" dirty="0" err="1"/>
              <a:t>CuratedCourses</a:t>
            </a:r>
            <a:r>
              <a:rPr lang="en" dirty="0"/>
              <a:t> in Mathematics is a project to create, gather, curate, tag, review, organize and make available high quality online open educational mathematics resources. The project aims to coordinate work being done at multiple institutions on similar courses, enabling faculty to share resources they create or curate from other sources. By creating a system for curating and tagging resources our hope is that faculty can more easily find high quality materials to utilize in their classes and more broadly disseminate good resources they create.</a:t>
            </a:r>
            <a:endParaRPr dirty="0"/>
          </a:p>
          <a:p>
            <a:pPr marL="0" lvl="0" indent="0">
              <a:spcBef>
                <a:spcPts val="1600"/>
              </a:spcBef>
              <a:spcAft>
                <a:spcPts val="0"/>
              </a:spcAft>
              <a:buClr>
                <a:schemeClr val="dk1"/>
              </a:buClr>
              <a:buSzPts val="1100"/>
              <a:buFont typeface="Arial"/>
              <a:buNone/>
            </a:pPr>
            <a:r>
              <a:rPr lang="en" dirty="0"/>
              <a:t>We will describe the project itself, describe resources we have created for faculty about how to design and produce online mathematics content, describe our tagging system for content submitted to our site as well as present our future goals for the project.</a:t>
            </a:r>
            <a:endParaRPr dirty="0"/>
          </a:p>
          <a:p>
            <a:pPr marL="0" lvl="0" indent="0" rtl="0">
              <a:spcBef>
                <a:spcPts val="1600"/>
              </a:spcBef>
              <a:spcAft>
                <a:spcPts val="0"/>
              </a:spcAft>
              <a:buClr>
                <a:schemeClr val="dk1"/>
              </a:buClr>
              <a:buSzPts val="1100"/>
              <a:buFont typeface="Arial"/>
              <a:buNone/>
            </a:pPr>
            <a:endParaRPr dirty="0"/>
          </a:p>
          <a:p>
            <a:pPr marL="0" lvl="0" indent="0" rtl="0">
              <a:spcBef>
                <a:spcPts val="1600"/>
              </a:spcBef>
              <a:spcAft>
                <a:spcPts val="1600"/>
              </a:spcAft>
              <a:buNone/>
            </a:pPr>
            <a:endParaRPr dirty="0"/>
          </a:p>
        </p:txBody>
      </p:sp>
      <p:pic>
        <p:nvPicPr>
          <p:cNvPr id="65" name="Shape 65"/>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15084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b="1" dirty="0">
                <a:solidFill>
                  <a:schemeClr val="accent5">
                    <a:lumMod val="75000"/>
                  </a:schemeClr>
                </a:solidFill>
              </a:rPr>
              <a:t>Resources</a:t>
            </a:r>
            <a:r>
              <a:rPr lang="en" dirty="0">
                <a:solidFill>
                  <a:schemeClr val="accent5">
                    <a:lumMod val="75000"/>
                  </a:schemeClr>
                </a:solidFill>
              </a:rPr>
              <a:t>: How to Utilize Open Educational Resources (OERs) to Support Evidence-Based Instructional Practices</a:t>
            </a:r>
            <a:endParaRPr sz="2400" i="1" dirty="0">
              <a:solidFill>
                <a:schemeClr val="accent5">
                  <a:lumMod val="75000"/>
                </a:schemeClr>
              </a:solidFill>
            </a:endParaRPr>
          </a:p>
        </p:txBody>
      </p:sp>
      <p:sp>
        <p:nvSpPr>
          <p:cNvPr id="204" name="Shape 204"/>
          <p:cNvSpPr txBox="1">
            <a:spLocks noGrp="1"/>
          </p:cNvSpPr>
          <p:nvPr>
            <p:ph type="body" idx="1"/>
          </p:nvPr>
        </p:nvSpPr>
        <p:spPr>
          <a:xfrm>
            <a:off x="311700" y="1546197"/>
            <a:ext cx="8520600" cy="3121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dirty="0"/>
          </a:p>
          <a:p>
            <a:pPr marL="0" lvl="0" indent="0" rtl="0">
              <a:spcBef>
                <a:spcPts val="1600"/>
              </a:spcBef>
              <a:spcAft>
                <a:spcPts val="0"/>
              </a:spcAft>
              <a:buNone/>
            </a:pPr>
            <a:r>
              <a:rPr lang="en" dirty="0"/>
              <a:t>JMM 2018 </a:t>
            </a:r>
            <a:r>
              <a:rPr lang="en" dirty="0" err="1"/>
              <a:t>Minicourse</a:t>
            </a:r>
            <a:r>
              <a:rPr lang="en" dirty="0"/>
              <a:t>:</a:t>
            </a:r>
            <a:endParaRPr dirty="0"/>
          </a:p>
          <a:p>
            <a:pPr marL="0" lvl="0" indent="0" rtl="0">
              <a:spcBef>
                <a:spcPts val="1600"/>
              </a:spcBef>
              <a:spcAft>
                <a:spcPts val="0"/>
              </a:spcAft>
              <a:buNone/>
            </a:pPr>
            <a:r>
              <a:rPr lang="en" dirty="0"/>
              <a:t>“Flipping your Mathematics Course using</a:t>
            </a:r>
            <a:endParaRPr dirty="0"/>
          </a:p>
          <a:p>
            <a:pPr marL="0" lvl="0" indent="0">
              <a:spcBef>
                <a:spcPts val="1600"/>
              </a:spcBef>
              <a:spcAft>
                <a:spcPts val="0"/>
              </a:spcAft>
              <a:buNone/>
            </a:pPr>
            <a:r>
              <a:rPr lang="en" dirty="0"/>
              <a:t>Open Educational Resources”</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a:t>
            </a:r>
            <a:r>
              <a:rPr lang="en" sz="1400" dirty="0" err="1"/>
              <a:t>Minicourse</a:t>
            </a:r>
            <a:r>
              <a:rPr lang="en" sz="1400" dirty="0"/>
              <a:t> presentation slides and handouts to be available on Curated Courses website</a:t>
            </a:r>
            <a:endParaRPr sz="1400" dirty="0"/>
          </a:p>
        </p:txBody>
      </p:sp>
      <p:pic>
        <p:nvPicPr>
          <p:cNvPr id="205" name="Shape 205" descr="JMM 2018"/>
          <p:cNvPicPr preferRelativeResize="0"/>
          <p:nvPr/>
        </p:nvPicPr>
        <p:blipFill rotWithShape="1">
          <a:blip r:embed="rId3">
            <a:alphaModFix/>
          </a:blip>
          <a:srcRect l="1990" t="-148590" r="-1990" b="148590"/>
          <a:stretch/>
        </p:blipFill>
        <p:spPr>
          <a:xfrm>
            <a:off x="152400" y="152400"/>
            <a:ext cx="9144000" cy="1219200"/>
          </a:xfrm>
          <a:prstGeom prst="rect">
            <a:avLst/>
          </a:prstGeom>
          <a:noFill/>
          <a:ln>
            <a:noFill/>
          </a:ln>
        </p:spPr>
      </p:pic>
      <p:pic>
        <p:nvPicPr>
          <p:cNvPr id="206" name="Shape 206" descr="JMM 2018"/>
          <p:cNvPicPr preferRelativeResize="0"/>
          <p:nvPr/>
        </p:nvPicPr>
        <p:blipFill rotWithShape="1">
          <a:blip r:embed="rId3">
            <a:alphaModFix/>
          </a:blip>
          <a:srcRect t="3929" r="73878"/>
          <a:stretch/>
        </p:blipFill>
        <p:spPr>
          <a:xfrm>
            <a:off x="5036900" y="1953425"/>
            <a:ext cx="3600499" cy="1765525"/>
          </a:xfrm>
          <a:prstGeom prst="rect">
            <a:avLst/>
          </a:prstGeom>
          <a:noFill/>
          <a:ln>
            <a:noFill/>
          </a:ln>
        </p:spPr>
      </p:pic>
      <p:pic>
        <p:nvPicPr>
          <p:cNvPr id="207" name="Shape 207"/>
          <p:cNvPicPr preferRelativeResize="0"/>
          <p:nvPr/>
        </p:nvPicPr>
        <p:blipFill>
          <a:blip r:embed="rId4">
            <a:alphaModFix/>
          </a:blip>
          <a:stretch>
            <a:fillRect/>
          </a:stretch>
        </p:blipFill>
        <p:spPr>
          <a:xfrm>
            <a:off x="6646909" y="4667997"/>
            <a:ext cx="2150293" cy="342900"/>
          </a:xfrm>
          <a:prstGeom prst="rect">
            <a:avLst/>
          </a:prstGeom>
          <a:noFill/>
          <a:ln>
            <a:noFill/>
          </a:ln>
        </p:spPr>
      </p:pic>
      <p:cxnSp>
        <p:nvCxnSpPr>
          <p:cNvPr id="7" name="Straight Connector 6"/>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The </a:t>
            </a:r>
            <a:r>
              <a:rPr lang="en" dirty="0" err="1">
                <a:solidFill>
                  <a:schemeClr val="accent5">
                    <a:lumMod val="75000"/>
                  </a:schemeClr>
                </a:solidFill>
              </a:rPr>
              <a:t>CuratedCourses</a:t>
            </a:r>
            <a:r>
              <a:rPr lang="en" dirty="0">
                <a:solidFill>
                  <a:schemeClr val="accent5">
                    <a:lumMod val="75000"/>
                  </a:schemeClr>
                </a:solidFill>
              </a:rPr>
              <a:t> Tagging System</a:t>
            </a:r>
            <a:endParaRPr dirty="0">
              <a:solidFill>
                <a:schemeClr val="accent5">
                  <a:lumMod val="75000"/>
                </a:schemeClr>
              </a:solidFill>
            </a:endParaRPr>
          </a:p>
        </p:txBody>
      </p:sp>
      <p:pic>
        <p:nvPicPr>
          <p:cNvPr id="213" name="Shape 213"/>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6646909" y="4667997"/>
            <a:ext cx="2150293" cy="342900"/>
          </a:xfrm>
          <a:prstGeom prst="rect">
            <a:avLst/>
          </a:prstGeom>
          <a:noFill/>
          <a:ln>
            <a:noFill/>
          </a:ln>
        </p:spPr>
      </p:pic>
      <p:pic>
        <p:nvPicPr>
          <p:cNvPr id="219" name="Shape 219"/>
          <p:cNvPicPr preferRelativeResize="0"/>
          <p:nvPr/>
        </p:nvPicPr>
        <p:blipFill rotWithShape="1">
          <a:blip r:embed="rId4">
            <a:alphaModFix/>
          </a:blip>
          <a:srcRect l="1766" t="8445" r="19006" b="9243"/>
          <a:stretch/>
        </p:blipFill>
        <p:spPr>
          <a:xfrm>
            <a:off x="739302" y="322196"/>
            <a:ext cx="7436550" cy="4345801"/>
          </a:xfrm>
          <a:prstGeom prst="rect">
            <a:avLst/>
          </a:prstGeom>
          <a:noFill/>
          <a:ln>
            <a:noFill/>
          </a:ln>
        </p:spPr>
      </p:pic>
      <p:sp>
        <p:nvSpPr>
          <p:cNvPr id="220" name="Shape 220"/>
          <p:cNvSpPr txBox="1"/>
          <p:nvPr/>
        </p:nvSpPr>
        <p:spPr>
          <a:xfrm>
            <a:off x="6203675" y="3584725"/>
            <a:ext cx="2517900" cy="687600"/>
          </a:xfrm>
          <a:prstGeom prst="rect">
            <a:avLst/>
          </a:prstGeom>
          <a:solidFill>
            <a:schemeClr val="lt1"/>
          </a:solidFill>
          <a:ln w="19050" cap="flat" cmpd="sng">
            <a:solidFill>
              <a:srgbClr val="0000FF"/>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I want to learn X. What is the minimum I need to get there?</a:t>
            </a:r>
            <a:endParaRPr dirty="0">
              <a:solidFill>
                <a:schemeClr val="accent5">
                  <a:lumMod val="75000"/>
                </a:schemeClr>
              </a:solidFill>
            </a:endParaRPr>
          </a:p>
        </p:txBody>
      </p:sp>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161800" y="165199"/>
            <a:ext cx="8087676" cy="4978301"/>
          </a:xfrm>
          <a:prstGeom prst="rect">
            <a:avLst/>
          </a:prstGeom>
          <a:noFill/>
          <a:ln>
            <a:noFill/>
          </a:ln>
        </p:spPr>
      </p:pic>
      <p:sp>
        <p:nvSpPr>
          <p:cNvPr id="226" name="Shape 226"/>
          <p:cNvSpPr txBox="1"/>
          <p:nvPr/>
        </p:nvSpPr>
        <p:spPr>
          <a:xfrm>
            <a:off x="5864100" y="718925"/>
            <a:ext cx="2749800" cy="612900"/>
          </a:xfrm>
          <a:prstGeom prst="rect">
            <a:avLst/>
          </a:prstGeom>
          <a:noFill/>
          <a:ln w="19050" cap="flat" cmpd="sng">
            <a:solidFill>
              <a:srgbClr val="0000FF"/>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Every definition and theorem in introductory linear algebra.</a:t>
            </a:r>
            <a:endParaRPr dirty="0">
              <a:solidFill>
                <a:schemeClr val="accent5">
                  <a:lumMod val="75000"/>
                </a:schemeClr>
              </a:solidFill>
            </a:endParaRPr>
          </a:p>
        </p:txBody>
      </p:sp>
      <p:pic>
        <p:nvPicPr>
          <p:cNvPr id="227" name="Shape 227"/>
          <p:cNvPicPr preferRelativeResize="0"/>
          <p:nvPr/>
        </p:nvPicPr>
        <p:blipFill>
          <a:blip r:embed="rId4">
            <a:alphaModFix/>
          </a:blip>
          <a:stretch>
            <a:fillRect/>
          </a:stretch>
        </p:blipFill>
        <p:spPr>
          <a:xfrm>
            <a:off x="3627775" y="1561574"/>
            <a:ext cx="5204376" cy="3106425"/>
          </a:xfrm>
          <a:prstGeom prst="rect">
            <a:avLst/>
          </a:prstGeom>
          <a:noFill/>
          <a:ln>
            <a:noFill/>
          </a:ln>
        </p:spPr>
      </p:pic>
      <p:pic>
        <p:nvPicPr>
          <p:cNvPr id="228" name="Shape 228"/>
          <p:cNvPicPr preferRelativeResize="0"/>
          <p:nvPr/>
        </p:nvPicPr>
        <p:blipFill>
          <a:blip r:embed="rId5">
            <a:alphaModFix/>
          </a:blip>
          <a:stretch>
            <a:fillRect/>
          </a:stretch>
        </p:blipFill>
        <p:spPr>
          <a:xfrm>
            <a:off x="6646909" y="466799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6646909" y="4667997"/>
            <a:ext cx="2150293" cy="342900"/>
          </a:xfrm>
          <a:prstGeom prst="rect">
            <a:avLst/>
          </a:prstGeom>
          <a:noFill/>
          <a:ln>
            <a:noFill/>
          </a:ln>
        </p:spPr>
      </p:pic>
      <p:pic>
        <p:nvPicPr>
          <p:cNvPr id="234" name="Shape 234"/>
          <p:cNvPicPr preferRelativeResize="0"/>
          <p:nvPr/>
        </p:nvPicPr>
        <p:blipFill>
          <a:blip r:embed="rId4">
            <a:alphaModFix/>
          </a:blip>
          <a:stretch>
            <a:fillRect/>
          </a:stretch>
        </p:blipFill>
        <p:spPr>
          <a:xfrm>
            <a:off x="152400" y="204671"/>
            <a:ext cx="6854675" cy="4463326"/>
          </a:xfrm>
          <a:prstGeom prst="rect">
            <a:avLst/>
          </a:prstGeom>
          <a:noFill/>
          <a:ln>
            <a:noFill/>
          </a:ln>
        </p:spPr>
      </p:pic>
      <p:sp>
        <p:nvSpPr>
          <p:cNvPr id="235" name="Shape 235"/>
          <p:cNvSpPr txBox="1"/>
          <p:nvPr/>
        </p:nvSpPr>
        <p:spPr>
          <a:xfrm>
            <a:off x="5425125" y="354475"/>
            <a:ext cx="2749800" cy="612900"/>
          </a:xfrm>
          <a:prstGeom prst="rect">
            <a:avLst/>
          </a:prstGeom>
          <a:noFill/>
          <a:ln w="19050" cap="flat" cmpd="sng">
            <a:solidFill>
              <a:srgbClr val="0000FF"/>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spcAft>
                <a:spcPts val="0"/>
              </a:spcAft>
              <a:buNone/>
            </a:pPr>
            <a:r>
              <a:rPr lang="en" dirty="0">
                <a:solidFill>
                  <a:schemeClr val="accent5">
                    <a:lumMod val="75000"/>
                  </a:schemeClr>
                </a:solidFill>
              </a:rPr>
              <a:t>Three Books on Linear Algebra (so far).</a:t>
            </a:r>
            <a:endParaRPr dirty="0">
              <a:solidFill>
                <a:schemeClr val="accent5">
                  <a:lumMod val="75000"/>
                </a:schemeClr>
              </a:solidFill>
            </a:endParaRPr>
          </a:p>
        </p:txBody>
      </p:sp>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Future Goals</a:t>
            </a:r>
            <a:endParaRPr dirty="0">
              <a:solidFill>
                <a:schemeClr val="accent5">
                  <a:lumMod val="75000"/>
                </a:schemeClr>
              </a:solidFill>
            </a:endParaRPr>
          </a:p>
        </p:txBody>
      </p:sp>
      <p:pic>
        <p:nvPicPr>
          <p:cNvPr id="241" name="Shape 241"/>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6646909" y="4667997"/>
            <a:ext cx="2150293" cy="342900"/>
          </a:xfrm>
          <a:prstGeom prst="rect">
            <a:avLst/>
          </a:prstGeom>
          <a:noFill/>
          <a:ln>
            <a:noFill/>
          </a:ln>
        </p:spPr>
      </p:pic>
      <p:sp>
        <p:nvSpPr>
          <p:cNvPr id="247" name="Shape 247"/>
          <p:cNvSpPr txBox="1"/>
          <p:nvPr/>
        </p:nvSpPr>
        <p:spPr>
          <a:xfrm>
            <a:off x="412825" y="235671"/>
            <a:ext cx="8256300" cy="6258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dirty="0" err="1">
                <a:solidFill>
                  <a:schemeClr val="accent5">
                    <a:lumMod val="75000"/>
                  </a:schemeClr>
                </a:solidFill>
              </a:rPr>
              <a:t>CuratedCourses</a:t>
            </a:r>
            <a:r>
              <a:rPr lang="en" sz="2400" dirty="0">
                <a:solidFill>
                  <a:schemeClr val="accent5">
                    <a:lumMod val="75000"/>
                  </a:schemeClr>
                </a:solidFill>
              </a:rPr>
              <a:t> Beyond Linear Algebra</a:t>
            </a:r>
            <a:endParaRPr sz="2400" dirty="0">
              <a:solidFill>
                <a:schemeClr val="accent5">
                  <a:lumMod val="75000"/>
                </a:schemeClr>
              </a:solidFill>
            </a:endParaRPr>
          </a:p>
        </p:txBody>
      </p:sp>
      <p:sp>
        <p:nvSpPr>
          <p:cNvPr id="248" name="Shape 248"/>
          <p:cNvSpPr txBox="1"/>
          <p:nvPr/>
        </p:nvSpPr>
        <p:spPr>
          <a:xfrm>
            <a:off x="412825" y="922713"/>
            <a:ext cx="8133600" cy="3622800"/>
          </a:xfrm>
          <a:prstGeom prst="rect">
            <a:avLst/>
          </a:prstGeom>
          <a:noFill/>
          <a:ln>
            <a:noFill/>
          </a:ln>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Expand project to </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undergraduate abstract algebra</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differential equations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discrete mathematics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 higher-level undergraduate mathematics course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Build and manage robust repository to host and share the OER items.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Create sustainable infrastructure: engage mathematics educators in </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creating</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curating</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reviewing content.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Study efficacy of CuratedCourses resources in </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empowering faculty to adopt active learning instructional practices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properties of OER items that make them most usable and educationally effective.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Incentivize creation of high-quality materials: View CuratedCourses as a "journal":</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curation &lt;-&gt; refereeing</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publishing resources &lt;-&gt; publishing  a paper -&gt; academic credit</a:t>
            </a:r>
            <a:endParaRPr>
              <a:solidFill>
                <a:schemeClr val="dk1"/>
              </a:solidFill>
            </a:endParaRPr>
          </a:p>
          <a:p>
            <a:pPr marL="0" lvl="0" indent="0" rtl="0">
              <a:spcBef>
                <a:spcPts val="0"/>
              </a:spcBef>
              <a:spcAft>
                <a:spcPts val="0"/>
              </a:spcAft>
              <a:buNone/>
            </a:pPr>
            <a:endParaRPr>
              <a:solidFill>
                <a:schemeClr val="dk1"/>
              </a:solidFill>
            </a:endParaRPr>
          </a:p>
          <a:p>
            <a:pPr marL="0" lvl="0" indent="0">
              <a:spcBef>
                <a:spcPts val="0"/>
              </a:spcBef>
              <a:spcAft>
                <a:spcPts val="0"/>
              </a:spcAft>
              <a:buNone/>
            </a:pPr>
            <a:r>
              <a:rPr lang="en"/>
              <a:t>	</a:t>
            </a:r>
            <a:endParaRPr/>
          </a:p>
        </p:txBody>
      </p:sp>
      <p:cxnSp>
        <p:nvCxnSpPr>
          <p:cNvPr id="5" name="Straight Connector 4"/>
          <p:cNvCxnSpPr/>
          <p:nvPr/>
        </p:nvCxnSpPr>
        <p:spPr>
          <a:xfrm flipV="1">
            <a:off x="0" y="44398"/>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Questions?</a:t>
            </a:r>
            <a:endParaRPr dirty="0">
              <a:solidFill>
                <a:schemeClr val="accent5">
                  <a:lumMod val="75000"/>
                </a:schemeClr>
              </a:solidFill>
            </a:endParaRPr>
          </a:p>
        </p:txBody>
      </p:sp>
      <p:pic>
        <p:nvPicPr>
          <p:cNvPr id="254" name="Shape 254"/>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dirty="0">
                <a:solidFill>
                  <a:schemeClr val="accent5">
                    <a:lumMod val="75000"/>
                  </a:schemeClr>
                </a:solidFill>
              </a:rPr>
              <a:t>Introduction to the </a:t>
            </a:r>
            <a:r>
              <a:rPr lang="en" dirty="0" err="1">
                <a:solidFill>
                  <a:schemeClr val="accent5">
                    <a:lumMod val="75000"/>
                  </a:schemeClr>
                </a:solidFill>
              </a:rPr>
              <a:t>CuratedCourses</a:t>
            </a:r>
            <a:r>
              <a:rPr lang="en" dirty="0">
                <a:solidFill>
                  <a:schemeClr val="accent5">
                    <a:lumMod val="75000"/>
                  </a:schemeClr>
                </a:solidFill>
              </a:rPr>
              <a:t> Project</a:t>
            </a:r>
            <a:endParaRPr dirty="0">
              <a:solidFill>
                <a:schemeClr val="accent5">
                  <a:lumMod val="75000"/>
                </a:schemeClr>
              </a:solidFill>
            </a:endParaRPr>
          </a:p>
        </p:txBody>
      </p:sp>
      <p:pic>
        <p:nvPicPr>
          <p:cNvPr id="71" name="Shape 71"/>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4" name="Straight Connector 3"/>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88988" y="468900"/>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Curated Courses in Mathematics </a:t>
            </a:r>
            <a:r>
              <a:rPr lang="en" dirty="0"/>
              <a:t>(        )</a:t>
            </a:r>
            <a:endParaRPr dirty="0"/>
          </a:p>
        </p:txBody>
      </p:sp>
      <p:sp>
        <p:nvSpPr>
          <p:cNvPr id="77" name="Shape 77"/>
          <p:cNvSpPr txBox="1">
            <a:spLocks noGrp="1"/>
          </p:cNvSpPr>
          <p:nvPr>
            <p:ph type="body" idx="1"/>
          </p:nvPr>
        </p:nvSpPr>
        <p:spPr>
          <a:xfrm>
            <a:off x="311700" y="1125975"/>
            <a:ext cx="8520600" cy="36330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t>Project to:</a:t>
            </a:r>
            <a:endParaRPr dirty="0"/>
          </a:p>
          <a:p>
            <a:pPr marL="1828800" lvl="0" indent="-342900" algn="just" rtl="0">
              <a:spcBef>
                <a:spcPts val="1600"/>
              </a:spcBef>
              <a:spcAft>
                <a:spcPts val="0"/>
              </a:spcAft>
              <a:buSzPts val="1800"/>
              <a:buChar char="●"/>
            </a:pPr>
            <a:r>
              <a:rPr lang="en" i="1" dirty="0"/>
              <a:t>Create</a:t>
            </a:r>
            <a:r>
              <a:rPr lang="en" dirty="0"/>
              <a:t> and</a:t>
            </a:r>
            <a:endParaRPr dirty="0"/>
          </a:p>
          <a:p>
            <a:pPr marL="1828800" lvl="0" indent="-342900" algn="just" rtl="0">
              <a:spcBef>
                <a:spcPts val="0"/>
              </a:spcBef>
              <a:spcAft>
                <a:spcPts val="0"/>
              </a:spcAft>
              <a:buSzPts val="1800"/>
              <a:buChar char="●"/>
            </a:pPr>
            <a:r>
              <a:rPr lang="en" i="1" dirty="0"/>
              <a:t>Curate </a:t>
            </a:r>
            <a:r>
              <a:rPr lang="en" dirty="0"/>
              <a:t>(gather, tag, organize, review, make available)</a:t>
            </a:r>
            <a:endParaRPr dirty="0"/>
          </a:p>
          <a:p>
            <a:pPr marL="0" lvl="0" indent="0">
              <a:spcBef>
                <a:spcPts val="1600"/>
              </a:spcBef>
              <a:spcAft>
                <a:spcPts val="0"/>
              </a:spcAft>
              <a:buNone/>
            </a:pPr>
            <a:r>
              <a:rPr lang="en" dirty="0"/>
              <a:t>high quality online open educational mathematics resources. </a:t>
            </a:r>
            <a:endParaRPr dirty="0"/>
          </a:p>
          <a:p>
            <a:pPr marL="0" lvl="0" indent="0" algn="ctr">
              <a:spcBef>
                <a:spcPts val="1600"/>
              </a:spcBef>
              <a:spcAft>
                <a:spcPts val="0"/>
              </a:spcAft>
              <a:buNone/>
            </a:pPr>
            <a:r>
              <a:rPr lang="en" dirty="0"/>
              <a:t>Motivation</a:t>
            </a:r>
            <a:r>
              <a:rPr lang="en" dirty="0" smtClean="0"/>
              <a:t>?</a:t>
            </a:r>
            <a:endParaRPr dirty="0"/>
          </a:p>
        </p:txBody>
      </p:sp>
      <p:pic>
        <p:nvPicPr>
          <p:cNvPr id="78" name="Shape 78"/>
          <p:cNvPicPr preferRelativeResize="0"/>
          <p:nvPr/>
        </p:nvPicPr>
        <p:blipFill>
          <a:blip r:embed="rId3">
            <a:alphaModFix/>
          </a:blip>
          <a:stretch>
            <a:fillRect/>
          </a:stretch>
        </p:blipFill>
        <p:spPr>
          <a:xfrm>
            <a:off x="5868641" y="384525"/>
            <a:ext cx="659700" cy="792800"/>
          </a:xfrm>
          <a:prstGeom prst="rect">
            <a:avLst/>
          </a:prstGeom>
          <a:noFill/>
          <a:ln>
            <a:noFill/>
          </a:ln>
        </p:spPr>
      </p:pic>
      <p:pic>
        <p:nvPicPr>
          <p:cNvPr id="79" name="Shape 79"/>
          <p:cNvPicPr preferRelativeResize="0"/>
          <p:nvPr/>
        </p:nvPicPr>
        <p:blipFill>
          <a:blip r:embed="rId4">
            <a:alphaModFix/>
          </a:blip>
          <a:stretch>
            <a:fillRect/>
          </a:stretch>
        </p:blipFill>
        <p:spPr>
          <a:xfrm>
            <a:off x="6646909" y="466799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88988" y="3108659"/>
            <a:ext cx="2223686" cy="738664"/>
          </a:xfrm>
          <a:prstGeom prst="rect">
            <a:avLst/>
          </a:prstGeom>
          <a:noFill/>
        </p:spPr>
        <p:txBody>
          <a:bodyPr wrap="none" rtlCol="0">
            <a:spAutoFit/>
          </a:bodyPr>
          <a:lstStyle/>
          <a:p>
            <a:pPr lvl="0"/>
            <a:r>
              <a:rPr lang="en-US" dirty="0" smtClean="0">
                <a:solidFill>
                  <a:srgbClr val="0070C0"/>
                </a:solidFill>
              </a:rPr>
              <a:t>“Did </a:t>
            </a:r>
            <a:r>
              <a:rPr lang="en-US" dirty="0">
                <a:solidFill>
                  <a:srgbClr val="0070C0"/>
                </a:solidFill>
              </a:rPr>
              <a:t>you do anything</a:t>
            </a:r>
            <a:br>
              <a:rPr lang="en-US" dirty="0">
                <a:solidFill>
                  <a:srgbClr val="0070C0"/>
                </a:solidFill>
              </a:rPr>
            </a:br>
            <a:r>
              <a:rPr lang="en-US" dirty="0">
                <a:solidFill>
                  <a:srgbClr val="0070C0"/>
                </a:solidFill>
              </a:rPr>
              <a:t>important in class today?”</a:t>
            </a:r>
          </a:p>
          <a:p>
            <a:endParaRPr lang="en-US" dirty="0">
              <a:solidFill>
                <a:srgbClr val="0070C0"/>
              </a:solidFill>
            </a:endParaRPr>
          </a:p>
        </p:txBody>
      </p:sp>
      <p:sp>
        <p:nvSpPr>
          <p:cNvPr id="3" name="TextBox 2"/>
          <p:cNvSpPr txBox="1"/>
          <p:nvPr/>
        </p:nvSpPr>
        <p:spPr>
          <a:xfrm>
            <a:off x="2944162" y="3489599"/>
            <a:ext cx="2492990" cy="523220"/>
          </a:xfrm>
          <a:prstGeom prst="rect">
            <a:avLst/>
          </a:prstGeom>
          <a:noFill/>
        </p:spPr>
        <p:txBody>
          <a:bodyPr wrap="none" rtlCol="0">
            <a:spAutoFit/>
          </a:bodyPr>
          <a:lstStyle/>
          <a:p>
            <a:r>
              <a:rPr lang="en-US" dirty="0" smtClean="0">
                <a:solidFill>
                  <a:srgbClr val="0070C0"/>
                </a:solidFill>
              </a:rPr>
              <a:t>“How can I help my students </a:t>
            </a:r>
            <a:br>
              <a:rPr lang="en-US" dirty="0" smtClean="0">
                <a:solidFill>
                  <a:srgbClr val="0070C0"/>
                </a:solidFill>
              </a:rPr>
            </a:br>
            <a:r>
              <a:rPr lang="en-US" dirty="0" smtClean="0">
                <a:solidFill>
                  <a:srgbClr val="0070C0"/>
                </a:solidFill>
              </a:rPr>
              <a:t>visualize the cross product?”</a:t>
            </a:r>
            <a:endParaRPr lang="en-US" dirty="0">
              <a:solidFill>
                <a:srgbClr val="0070C0"/>
              </a:solidFill>
            </a:endParaRPr>
          </a:p>
        </p:txBody>
      </p:sp>
      <p:sp>
        <p:nvSpPr>
          <p:cNvPr id="4" name="TextBox 3"/>
          <p:cNvSpPr txBox="1"/>
          <p:nvPr/>
        </p:nvSpPr>
        <p:spPr>
          <a:xfrm>
            <a:off x="5971566" y="2943633"/>
            <a:ext cx="3029997" cy="738664"/>
          </a:xfrm>
          <a:prstGeom prst="rect">
            <a:avLst/>
          </a:prstGeom>
          <a:noFill/>
        </p:spPr>
        <p:txBody>
          <a:bodyPr wrap="none" rtlCol="0">
            <a:spAutoFit/>
          </a:bodyPr>
          <a:lstStyle/>
          <a:p>
            <a:r>
              <a:rPr lang="en-US" dirty="0" smtClean="0">
                <a:solidFill>
                  <a:srgbClr val="0070C0"/>
                </a:solidFill>
              </a:rPr>
              <a:t>“I’d like to explore active learning in </a:t>
            </a:r>
            <a:br>
              <a:rPr lang="en-US" dirty="0" smtClean="0">
                <a:solidFill>
                  <a:srgbClr val="0070C0"/>
                </a:solidFill>
              </a:rPr>
            </a:br>
            <a:r>
              <a:rPr lang="en-US" dirty="0" smtClean="0">
                <a:solidFill>
                  <a:srgbClr val="0070C0"/>
                </a:solidFill>
              </a:rPr>
              <a:t>my class. But it’s so much work to </a:t>
            </a:r>
            <a:br>
              <a:rPr lang="en-US" dirty="0" smtClean="0">
                <a:solidFill>
                  <a:srgbClr val="0070C0"/>
                </a:solidFill>
              </a:rPr>
            </a:br>
            <a:r>
              <a:rPr lang="en-US" dirty="0" smtClean="0">
                <a:solidFill>
                  <a:srgbClr val="0070C0"/>
                </a:solidFill>
              </a:rPr>
              <a:t>create all of the resources?”</a:t>
            </a:r>
            <a:endParaRPr lang="en-US" dirty="0">
              <a:solidFill>
                <a:srgbClr val="0070C0"/>
              </a:solidFill>
            </a:endParaRPr>
          </a:p>
        </p:txBody>
      </p:sp>
      <p:pic>
        <p:nvPicPr>
          <p:cNvPr id="5" name="Picture 4"/>
          <p:cNvPicPr>
            <a:picLocks noChangeAspect="1"/>
          </p:cNvPicPr>
          <p:nvPr/>
        </p:nvPicPr>
        <p:blipFill rotWithShape="1">
          <a:blip r:embed="rId5"/>
          <a:srcRect b="19278"/>
          <a:stretch/>
        </p:blipFill>
        <p:spPr>
          <a:xfrm>
            <a:off x="695124" y="3745968"/>
            <a:ext cx="938484" cy="847597"/>
          </a:xfrm>
          <a:prstGeom prst="rect">
            <a:avLst/>
          </a:prstGeom>
        </p:spPr>
      </p:pic>
      <p:sp>
        <p:nvSpPr>
          <p:cNvPr id="7" name="TextBox 6"/>
          <p:cNvSpPr txBox="1"/>
          <p:nvPr/>
        </p:nvSpPr>
        <p:spPr>
          <a:xfrm>
            <a:off x="543844" y="4770225"/>
            <a:ext cx="1241045" cy="215444"/>
          </a:xfrm>
          <a:prstGeom prst="rect">
            <a:avLst/>
          </a:prstGeom>
          <a:noFill/>
        </p:spPr>
        <p:txBody>
          <a:bodyPr wrap="none" rtlCol="0">
            <a:spAutoFit/>
          </a:bodyPr>
          <a:lstStyle/>
          <a:p>
            <a:r>
              <a:rPr lang="en-US" sz="800" dirty="0"/>
              <a:t>http://</a:t>
            </a:r>
            <a:r>
              <a:rPr lang="en-US" sz="800" dirty="0" err="1"/>
              <a:t>neuralname.com</a:t>
            </a:r>
            <a:r>
              <a:rPr lang="en-US" sz="800" dirty="0"/>
              <a:t>/</a:t>
            </a:r>
          </a:p>
        </p:txBody>
      </p:sp>
      <p:pic>
        <p:nvPicPr>
          <p:cNvPr id="8" name="Picture 7"/>
          <p:cNvPicPr>
            <a:picLocks noChangeAspect="1"/>
          </p:cNvPicPr>
          <p:nvPr/>
        </p:nvPicPr>
        <p:blipFill>
          <a:blip r:embed="rId6"/>
          <a:stretch>
            <a:fillRect/>
          </a:stretch>
        </p:blipFill>
        <p:spPr>
          <a:xfrm>
            <a:off x="3457714" y="3895253"/>
            <a:ext cx="1114286" cy="1007922"/>
          </a:xfrm>
          <a:prstGeom prst="rect">
            <a:avLst/>
          </a:prstGeom>
        </p:spPr>
      </p:pic>
      <p:sp>
        <p:nvSpPr>
          <p:cNvPr id="9" name="TextBox 8"/>
          <p:cNvSpPr txBox="1"/>
          <p:nvPr/>
        </p:nvSpPr>
        <p:spPr>
          <a:xfrm>
            <a:off x="2944162" y="4903175"/>
            <a:ext cx="2202847" cy="215444"/>
          </a:xfrm>
          <a:prstGeom prst="rect">
            <a:avLst/>
          </a:prstGeom>
          <a:noFill/>
        </p:spPr>
        <p:txBody>
          <a:bodyPr wrap="none" rtlCol="0">
            <a:spAutoFit/>
          </a:bodyPr>
          <a:lstStyle/>
          <a:p>
            <a:r>
              <a:rPr lang="en-US" sz="800" dirty="0"/>
              <a:t>https://</a:t>
            </a:r>
            <a:r>
              <a:rPr lang="en-US" sz="800" dirty="0" err="1"/>
              <a:t>en.wikipedia.org</a:t>
            </a:r>
            <a:r>
              <a:rPr lang="en-US" sz="800" dirty="0"/>
              <a:t>/wiki/Right-</a:t>
            </a:r>
            <a:r>
              <a:rPr lang="en-US" sz="800" dirty="0" err="1"/>
              <a:t>hand_rule</a:t>
            </a:r>
            <a:endParaRPr lang="en-US" sz="800" dirty="0"/>
          </a:p>
        </p:txBody>
      </p:sp>
      <p:pic>
        <p:nvPicPr>
          <p:cNvPr id="10" name="Picture 9"/>
          <p:cNvPicPr>
            <a:picLocks noChangeAspect="1"/>
          </p:cNvPicPr>
          <p:nvPr/>
        </p:nvPicPr>
        <p:blipFill>
          <a:blip r:embed="rId7"/>
          <a:stretch>
            <a:fillRect/>
          </a:stretch>
        </p:blipFill>
        <p:spPr>
          <a:xfrm>
            <a:off x="6710460" y="3829969"/>
            <a:ext cx="1101595" cy="746242"/>
          </a:xfrm>
          <a:prstGeom prst="rect">
            <a:avLst/>
          </a:prstGeom>
        </p:spPr>
      </p:pic>
      <p:sp>
        <p:nvSpPr>
          <p:cNvPr id="13" name="TextBox 12"/>
          <p:cNvSpPr txBox="1"/>
          <p:nvPr/>
        </p:nvSpPr>
        <p:spPr>
          <a:xfrm>
            <a:off x="7824638" y="4255011"/>
            <a:ext cx="1176925" cy="338554"/>
          </a:xfrm>
          <a:prstGeom prst="rect">
            <a:avLst/>
          </a:prstGeom>
          <a:noFill/>
        </p:spPr>
        <p:txBody>
          <a:bodyPr wrap="none" rtlCol="0">
            <a:spAutoFit/>
          </a:bodyPr>
          <a:lstStyle/>
          <a:p>
            <a:r>
              <a:rPr lang="en-US" sz="800" dirty="0"/>
              <a:t>https://</a:t>
            </a:r>
            <a:r>
              <a:rPr lang="en-US" sz="800" dirty="0" err="1"/>
              <a:t>kclegacypress</a:t>
            </a:r>
            <a:r>
              <a:rPr lang="en-US" sz="800" dirty="0" smtClean="0"/>
              <a:t>.</a:t>
            </a:r>
            <a:br>
              <a:rPr lang="en-US" sz="800" dirty="0" smtClean="0"/>
            </a:br>
            <a:r>
              <a:rPr lang="en-US" sz="800" dirty="0" smtClean="0"/>
              <a:t>com/archives/5215</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Active Learning</a:t>
            </a:r>
            <a:endParaRPr dirty="0">
              <a:solidFill>
                <a:schemeClr val="accent5">
                  <a:lumMod val="75000"/>
                </a:schemeClr>
              </a:solidFill>
            </a:endParaRPr>
          </a:p>
        </p:txBody>
      </p:sp>
      <p:sp>
        <p:nvSpPr>
          <p:cNvPr id="85" name="Shape 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Rather than passively listening to </a:t>
            </a:r>
            <a:br>
              <a:rPr lang="en"/>
            </a:br>
            <a:r>
              <a:rPr lang="en"/>
              <a:t>information being transmitted: </a:t>
            </a:r>
            <a:br>
              <a:rPr lang="en"/>
            </a:br>
            <a:r>
              <a:rPr lang="en"/>
              <a:t>students learn through activities </a:t>
            </a:r>
            <a:br>
              <a:rPr lang="en"/>
            </a:br>
            <a:r>
              <a:rPr lang="en"/>
              <a:t>and/or discussions.</a:t>
            </a:r>
            <a:br>
              <a:rPr lang="en"/>
            </a:br>
            <a:endParaRPr/>
          </a:p>
          <a:p>
            <a:pPr marL="457200" lvl="0" indent="-342900" rtl="0">
              <a:spcBef>
                <a:spcPts val="0"/>
              </a:spcBef>
              <a:spcAft>
                <a:spcPts val="0"/>
              </a:spcAft>
              <a:buSzPts val="1800"/>
              <a:buChar char="●"/>
            </a:pPr>
            <a:r>
              <a:rPr lang="en"/>
              <a:t>Large body of scientific evidence </a:t>
            </a:r>
            <a:br>
              <a:rPr lang="en"/>
            </a:br>
            <a:r>
              <a:rPr lang="en"/>
              <a:t>asserts: </a:t>
            </a:r>
            <a:endParaRPr/>
          </a:p>
          <a:p>
            <a:pPr marL="914400" lvl="1" indent="-317500" rtl="0">
              <a:spcBef>
                <a:spcPts val="0"/>
              </a:spcBef>
              <a:spcAft>
                <a:spcPts val="0"/>
              </a:spcAft>
              <a:buSzPts val="1400"/>
              <a:buChar char="○"/>
            </a:pPr>
            <a:r>
              <a:rPr lang="en"/>
              <a:t>Retention improves significantly if learning </a:t>
            </a:r>
            <a:br>
              <a:rPr lang="en"/>
            </a:br>
            <a:r>
              <a:rPr lang="en"/>
              <a:t>is active.</a:t>
            </a:r>
            <a:endParaRPr/>
          </a:p>
          <a:p>
            <a:pPr marL="914400" lvl="1" indent="-317500" rtl="0">
              <a:spcBef>
                <a:spcPts val="0"/>
              </a:spcBef>
              <a:spcAft>
                <a:spcPts val="0"/>
              </a:spcAft>
              <a:buSzPts val="1400"/>
              <a:buChar char="○"/>
            </a:pPr>
            <a:r>
              <a:rPr lang="en"/>
              <a:t>Active learning leads to significantly lower </a:t>
            </a:r>
            <a:br>
              <a:rPr lang="en"/>
            </a:br>
            <a:r>
              <a:rPr lang="en"/>
              <a:t>failure rates in STEM classes.</a:t>
            </a:r>
            <a:endParaRPr/>
          </a:p>
          <a:p>
            <a:pPr marL="0" lvl="0" indent="0">
              <a:spcBef>
                <a:spcPts val="1600"/>
              </a:spcBef>
              <a:spcAft>
                <a:spcPts val="0"/>
              </a:spcAft>
              <a:buClr>
                <a:schemeClr val="dk1"/>
              </a:buClr>
              <a:buSzPts val="1100"/>
              <a:buFont typeface="Arial"/>
              <a:buNone/>
            </a:pPr>
            <a:endParaRPr/>
          </a:p>
          <a:p>
            <a:pPr marL="0" lvl="0" indent="0">
              <a:spcBef>
                <a:spcPts val="1600"/>
              </a:spcBef>
              <a:spcAft>
                <a:spcPts val="1600"/>
              </a:spcAft>
              <a:buNone/>
            </a:pPr>
            <a:endParaRPr/>
          </a:p>
        </p:txBody>
      </p:sp>
      <p:pic>
        <p:nvPicPr>
          <p:cNvPr id="86" name="Shape 86"/>
          <p:cNvPicPr preferRelativeResize="0"/>
          <p:nvPr/>
        </p:nvPicPr>
        <p:blipFill>
          <a:blip r:embed="rId3">
            <a:alphaModFix/>
          </a:blip>
          <a:stretch>
            <a:fillRect/>
          </a:stretch>
        </p:blipFill>
        <p:spPr>
          <a:xfrm>
            <a:off x="5251325" y="704775"/>
            <a:ext cx="3253707" cy="3416400"/>
          </a:xfrm>
          <a:prstGeom prst="rect">
            <a:avLst/>
          </a:prstGeom>
          <a:noFill/>
          <a:ln>
            <a:noFill/>
          </a:ln>
        </p:spPr>
      </p:pic>
      <p:pic>
        <p:nvPicPr>
          <p:cNvPr id="87" name="Shape 87"/>
          <p:cNvPicPr preferRelativeResize="0"/>
          <p:nvPr/>
        </p:nvPicPr>
        <p:blipFill>
          <a:blip r:embed="rId4">
            <a:alphaModFix/>
          </a:blip>
          <a:stretch>
            <a:fillRect/>
          </a:stretch>
        </p:blipFill>
        <p:spPr>
          <a:xfrm>
            <a:off x="6646909" y="4667997"/>
            <a:ext cx="2150293" cy="342900"/>
          </a:xfrm>
          <a:prstGeom prst="rect">
            <a:avLst/>
          </a:prstGeom>
          <a:noFill/>
          <a:ln>
            <a:noFill/>
          </a:ln>
        </p:spPr>
      </p:pic>
      <p:cxnSp>
        <p:nvCxnSpPr>
          <p:cNvPr id="6" name="Straight Connector 5"/>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Sample Activities</a:t>
            </a:r>
            <a:endParaRPr dirty="0">
              <a:solidFill>
                <a:schemeClr val="accent5">
                  <a:lumMod val="75000"/>
                </a:schemeClr>
              </a:solidFill>
            </a:endParaRPr>
          </a:p>
        </p:txBody>
      </p:sp>
      <p:sp>
        <p:nvSpPr>
          <p:cNvPr id="93" name="Shape 9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a:t>Small group discussion</a:t>
            </a:r>
            <a:endParaRPr/>
          </a:p>
          <a:p>
            <a:pPr marL="457200" marR="0" lvl="0" indent="-342900" algn="l" rtl="0">
              <a:lnSpc>
                <a:spcPct val="115000"/>
              </a:lnSpc>
              <a:spcBef>
                <a:spcPts val="0"/>
              </a:spcBef>
              <a:spcAft>
                <a:spcPts val="0"/>
              </a:spcAft>
              <a:buClr>
                <a:schemeClr val="dk2"/>
              </a:buClr>
              <a:buSzPts val="1800"/>
              <a:buFont typeface="Arial"/>
              <a:buChar char="●"/>
            </a:pPr>
            <a:r>
              <a:rPr lang="en"/>
              <a:t>Peer instruction</a:t>
            </a:r>
            <a:endParaRPr/>
          </a:p>
          <a:p>
            <a:pPr marL="457200" marR="0" lvl="0" indent="-342900" algn="l" rtl="0">
              <a:lnSpc>
                <a:spcPct val="115000"/>
              </a:lnSpc>
              <a:spcBef>
                <a:spcPts val="0"/>
              </a:spcBef>
              <a:spcAft>
                <a:spcPts val="0"/>
              </a:spcAft>
              <a:buClr>
                <a:schemeClr val="dk2"/>
              </a:buClr>
              <a:buSzPts val="1800"/>
              <a:buFont typeface="Arial"/>
              <a:buChar char="●"/>
            </a:pPr>
            <a:r>
              <a:rPr lang="en"/>
              <a:t>Clickers</a:t>
            </a:r>
            <a:endParaRPr/>
          </a:p>
          <a:p>
            <a:pPr marL="457200" marR="0" lvl="0" indent="-342900" algn="l" rtl="0">
              <a:lnSpc>
                <a:spcPct val="115000"/>
              </a:lnSpc>
              <a:spcBef>
                <a:spcPts val="0"/>
              </a:spcBef>
              <a:spcAft>
                <a:spcPts val="0"/>
              </a:spcAft>
              <a:buClr>
                <a:schemeClr val="dk2"/>
              </a:buClr>
              <a:buSzPts val="1800"/>
              <a:buFont typeface="Arial"/>
              <a:buChar char="●"/>
            </a:pPr>
            <a:r>
              <a:rPr lang="en"/>
              <a:t>Problem-based learning</a:t>
            </a:r>
            <a:endParaRPr/>
          </a:p>
          <a:p>
            <a:pPr marL="457200" marR="0" lvl="0" indent="-342900" algn="l" rtl="0">
              <a:lnSpc>
                <a:spcPct val="115000"/>
              </a:lnSpc>
              <a:spcBef>
                <a:spcPts val="0"/>
              </a:spcBef>
              <a:spcAft>
                <a:spcPts val="0"/>
              </a:spcAft>
              <a:buClr>
                <a:schemeClr val="dk2"/>
              </a:buClr>
              <a:buSzPts val="1800"/>
              <a:buFont typeface="Arial"/>
              <a:buChar char="●"/>
            </a:pPr>
            <a:r>
              <a:rPr lang="en"/>
              <a:t>Group tests</a:t>
            </a:r>
            <a:endParaRPr/>
          </a:p>
          <a:p>
            <a:pPr marL="457200" marR="0" lvl="0" indent="-342900" algn="l" rtl="0">
              <a:lnSpc>
                <a:spcPct val="115000"/>
              </a:lnSpc>
              <a:spcBef>
                <a:spcPts val="0"/>
              </a:spcBef>
              <a:spcAft>
                <a:spcPts val="0"/>
              </a:spcAft>
              <a:buClr>
                <a:schemeClr val="dk2"/>
              </a:buClr>
              <a:buSzPts val="1800"/>
              <a:buFont typeface="Arial"/>
              <a:buChar char="●"/>
            </a:pPr>
            <a:r>
              <a:rPr lang="en"/>
              <a:t>Concept mapping</a:t>
            </a:r>
            <a:endParaRPr/>
          </a:p>
          <a:p>
            <a:pPr marL="457200" marR="0" lvl="0" indent="-342900" algn="l" rtl="0">
              <a:lnSpc>
                <a:spcPct val="115000"/>
              </a:lnSpc>
              <a:spcBef>
                <a:spcPts val="0"/>
              </a:spcBef>
              <a:spcAft>
                <a:spcPts val="0"/>
              </a:spcAft>
              <a:buClr>
                <a:schemeClr val="dk2"/>
              </a:buClr>
              <a:buSzPts val="1800"/>
              <a:buFont typeface="Arial"/>
              <a:buChar char="●"/>
            </a:pPr>
            <a:r>
              <a:rPr lang="en"/>
              <a:t>...</a:t>
            </a:r>
            <a:endParaRPr/>
          </a:p>
          <a:p>
            <a:pPr marL="0" lvl="0" indent="0">
              <a:spcBef>
                <a:spcPts val="1600"/>
              </a:spcBef>
              <a:spcAft>
                <a:spcPts val="1600"/>
              </a:spcAft>
              <a:buNone/>
            </a:pPr>
            <a:endParaRPr/>
          </a:p>
        </p:txBody>
      </p:sp>
      <p:pic>
        <p:nvPicPr>
          <p:cNvPr id="94" name="Shape 94"/>
          <p:cNvPicPr preferRelativeResize="0"/>
          <p:nvPr/>
        </p:nvPicPr>
        <p:blipFill>
          <a:blip r:embed="rId3">
            <a:alphaModFix/>
          </a:blip>
          <a:stretch>
            <a:fillRect/>
          </a:stretch>
        </p:blipFill>
        <p:spPr>
          <a:xfrm>
            <a:off x="6525000" y="606925"/>
            <a:ext cx="2438525" cy="2438525"/>
          </a:xfrm>
          <a:prstGeom prst="rect">
            <a:avLst/>
          </a:prstGeom>
          <a:noFill/>
          <a:ln>
            <a:noFill/>
          </a:ln>
        </p:spPr>
      </p:pic>
      <p:pic>
        <p:nvPicPr>
          <p:cNvPr id="95" name="Shape 95"/>
          <p:cNvPicPr preferRelativeResize="0"/>
          <p:nvPr/>
        </p:nvPicPr>
        <p:blipFill>
          <a:blip r:embed="rId4">
            <a:alphaModFix/>
          </a:blip>
          <a:stretch>
            <a:fillRect/>
          </a:stretch>
        </p:blipFill>
        <p:spPr>
          <a:xfrm>
            <a:off x="4094025" y="189443"/>
            <a:ext cx="1809750" cy="2390775"/>
          </a:xfrm>
          <a:prstGeom prst="rect">
            <a:avLst/>
          </a:prstGeom>
          <a:noFill/>
          <a:ln>
            <a:noFill/>
          </a:ln>
        </p:spPr>
      </p:pic>
      <p:pic>
        <p:nvPicPr>
          <p:cNvPr id="96" name="Shape 96"/>
          <p:cNvPicPr preferRelativeResize="0"/>
          <p:nvPr/>
        </p:nvPicPr>
        <p:blipFill>
          <a:blip r:embed="rId5">
            <a:alphaModFix/>
          </a:blip>
          <a:stretch>
            <a:fillRect/>
          </a:stretch>
        </p:blipFill>
        <p:spPr>
          <a:xfrm>
            <a:off x="3071637" y="2873749"/>
            <a:ext cx="3564473" cy="2068149"/>
          </a:xfrm>
          <a:prstGeom prst="rect">
            <a:avLst/>
          </a:prstGeom>
          <a:noFill/>
          <a:ln>
            <a:noFill/>
          </a:ln>
        </p:spPr>
      </p:pic>
      <p:pic>
        <p:nvPicPr>
          <p:cNvPr id="97" name="Shape 97"/>
          <p:cNvPicPr preferRelativeResize="0"/>
          <p:nvPr/>
        </p:nvPicPr>
        <p:blipFill>
          <a:blip r:embed="rId6">
            <a:alphaModFix/>
          </a:blip>
          <a:stretch>
            <a:fillRect/>
          </a:stretch>
        </p:blipFill>
        <p:spPr>
          <a:xfrm>
            <a:off x="6813234" y="4675072"/>
            <a:ext cx="2150293" cy="342900"/>
          </a:xfrm>
          <a:prstGeom prst="rect">
            <a:avLst/>
          </a:prstGeom>
          <a:noFill/>
          <a:ln>
            <a:noFill/>
          </a:ln>
        </p:spPr>
      </p:pic>
      <p:cxnSp>
        <p:nvCxnSpPr>
          <p:cNvPr id="8" name="Straight Connector 7"/>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Difficulty</a:t>
            </a:r>
            <a:endParaRPr dirty="0">
              <a:solidFill>
                <a:schemeClr val="accent5">
                  <a:lumMod val="75000"/>
                </a:schemeClr>
              </a:solidFill>
            </a:endParaRPr>
          </a:p>
        </p:txBody>
      </p:sp>
      <p:sp>
        <p:nvSpPr>
          <p:cNvPr id="103" name="Shape 10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Creating educational mathematics resources is time-consuming.</a:t>
            </a:r>
            <a:endParaRPr/>
          </a:p>
          <a:p>
            <a:pPr marL="914400" lvl="1" indent="-317500" rtl="0">
              <a:spcBef>
                <a:spcPts val="0"/>
              </a:spcBef>
              <a:spcAft>
                <a:spcPts val="0"/>
              </a:spcAft>
              <a:buSzPts val="1400"/>
              <a:buChar char="○"/>
            </a:pPr>
            <a:r>
              <a:rPr lang="en"/>
              <a:t>Videos</a:t>
            </a:r>
            <a:endParaRPr/>
          </a:p>
          <a:p>
            <a:pPr marL="914400" lvl="1" indent="-317500" rtl="0">
              <a:spcBef>
                <a:spcPts val="0"/>
              </a:spcBef>
              <a:spcAft>
                <a:spcPts val="0"/>
              </a:spcAft>
              <a:buSzPts val="1400"/>
              <a:buChar char="○"/>
            </a:pPr>
            <a:r>
              <a:rPr lang="en"/>
              <a:t>Online quizzes</a:t>
            </a:r>
            <a:endParaRPr/>
          </a:p>
          <a:p>
            <a:pPr marL="914400" lvl="1" indent="-317500" rtl="0">
              <a:spcBef>
                <a:spcPts val="0"/>
              </a:spcBef>
              <a:spcAft>
                <a:spcPts val="0"/>
              </a:spcAft>
              <a:buSzPts val="1400"/>
              <a:buChar char="○"/>
            </a:pPr>
            <a:r>
              <a:rPr lang="en"/>
              <a:t>In-class activities</a:t>
            </a:r>
            <a:endParaRPr/>
          </a:p>
          <a:p>
            <a:pPr marL="914400" lvl="1" indent="-317500" rtl="0">
              <a:spcBef>
                <a:spcPts val="0"/>
              </a:spcBef>
              <a:spcAft>
                <a:spcPts val="0"/>
              </a:spcAft>
              <a:buSzPts val="1400"/>
              <a:buChar char="○"/>
            </a:pPr>
            <a:r>
              <a:rPr lang="en"/>
              <a:t>Simulations</a:t>
            </a:r>
            <a:endParaRPr/>
          </a:p>
          <a:p>
            <a:pPr marL="914400" lvl="1" indent="-317500" rtl="0">
              <a:spcBef>
                <a:spcPts val="0"/>
              </a:spcBef>
              <a:spcAft>
                <a:spcPts val="0"/>
              </a:spcAft>
              <a:buSzPts val="1400"/>
              <a:buChar char="○"/>
            </a:pPr>
            <a:r>
              <a:rPr lang="en"/>
              <a:t>…</a:t>
            </a:r>
            <a:endParaRPr/>
          </a:p>
          <a:p>
            <a:pPr marL="457200" lvl="0" indent="-342900" rtl="0">
              <a:spcBef>
                <a:spcPts val="0"/>
              </a:spcBef>
              <a:spcAft>
                <a:spcPts val="0"/>
              </a:spcAft>
              <a:buSzPts val="1800"/>
              <a:buChar char="●"/>
            </a:pPr>
            <a:r>
              <a:rPr lang="en"/>
              <a:t>Additional time has to be spent to decide on </a:t>
            </a:r>
            <a:endParaRPr/>
          </a:p>
          <a:p>
            <a:pPr marL="914400" lvl="1" indent="-317500" rtl="0">
              <a:spcBef>
                <a:spcPts val="0"/>
              </a:spcBef>
              <a:spcAft>
                <a:spcPts val="0"/>
              </a:spcAft>
              <a:buSzPts val="1400"/>
              <a:buChar char="○"/>
            </a:pPr>
            <a:r>
              <a:rPr lang="en"/>
              <a:t>best tools</a:t>
            </a:r>
            <a:endParaRPr/>
          </a:p>
          <a:p>
            <a:pPr marL="914400" lvl="1" indent="-317500" rtl="0">
              <a:spcBef>
                <a:spcPts val="0"/>
              </a:spcBef>
              <a:spcAft>
                <a:spcPts val="0"/>
              </a:spcAft>
              <a:buSzPts val="1400"/>
              <a:buChar char="○"/>
            </a:pPr>
            <a:r>
              <a:rPr lang="en"/>
              <a:t>best practices</a:t>
            </a:r>
            <a:endParaRPr/>
          </a:p>
          <a:p>
            <a:pPr marL="457200" lvl="0" indent="-342900" rtl="0">
              <a:spcBef>
                <a:spcPts val="0"/>
              </a:spcBef>
              <a:spcAft>
                <a:spcPts val="0"/>
              </a:spcAft>
              <a:buSzPts val="1800"/>
              <a:buChar char="●"/>
            </a:pPr>
            <a:r>
              <a:rPr lang="en"/>
              <a:t>Sharing such resources is currently not the norm.</a:t>
            </a:r>
            <a:endParaRPr/>
          </a:p>
          <a:p>
            <a:pPr marL="457200" lvl="0" indent="-342900">
              <a:spcBef>
                <a:spcPts val="0"/>
              </a:spcBef>
              <a:spcAft>
                <a:spcPts val="0"/>
              </a:spcAft>
              <a:buSzPts val="1800"/>
              <a:buChar char="●"/>
            </a:pPr>
            <a:r>
              <a:rPr lang="en"/>
              <a:t>Many great resources are "stuck" in LMS's or other password-protected sites.</a:t>
            </a:r>
            <a:endParaRPr/>
          </a:p>
        </p:txBody>
      </p:sp>
      <p:pic>
        <p:nvPicPr>
          <p:cNvPr id="104" name="Shape 104"/>
          <p:cNvPicPr preferRelativeResize="0"/>
          <p:nvPr/>
        </p:nvPicPr>
        <p:blipFill>
          <a:blip r:embed="rId3">
            <a:alphaModFix/>
          </a:blip>
          <a:stretch>
            <a:fillRect/>
          </a:stretch>
        </p:blipFill>
        <p:spPr>
          <a:xfrm>
            <a:off x="6646909" y="4667997"/>
            <a:ext cx="2150293" cy="342900"/>
          </a:xfrm>
          <a:prstGeom prst="rect">
            <a:avLst/>
          </a:prstGeom>
          <a:noFill/>
          <a:ln>
            <a:noFill/>
          </a:ln>
        </p:spPr>
      </p:pic>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a:solidFill>
                  <a:schemeClr val="accent5">
                    <a:lumMod val="75000"/>
                  </a:schemeClr>
                </a:solidFill>
              </a:rPr>
              <a:t>Solution: </a:t>
            </a:r>
            <a:r>
              <a:rPr lang="en" dirty="0" err="1">
                <a:solidFill>
                  <a:schemeClr val="accent5">
                    <a:lumMod val="75000"/>
                  </a:schemeClr>
                </a:solidFill>
              </a:rPr>
              <a:t>CuratedCourses</a:t>
            </a:r>
            <a:r>
              <a:rPr lang="en" dirty="0">
                <a:solidFill>
                  <a:schemeClr val="accent5">
                    <a:lumMod val="75000"/>
                  </a:schemeClr>
                </a:solidFill>
              </a:rPr>
              <a:t> in Mathematics!</a:t>
            </a:r>
            <a:endParaRPr dirty="0">
              <a:solidFill>
                <a:schemeClr val="accent5">
                  <a:lumMod val="75000"/>
                </a:schemeClr>
              </a:solidFill>
            </a:endParaRPr>
          </a:p>
        </p:txBody>
      </p:sp>
      <p:sp>
        <p:nvSpPr>
          <p:cNvPr id="110" name="Shape 110"/>
          <p:cNvSpPr txBox="1"/>
          <p:nvPr/>
        </p:nvSpPr>
        <p:spPr>
          <a:xfrm>
            <a:off x="442825" y="1423125"/>
            <a:ext cx="7527600" cy="35073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0"/>
              </a:spcAft>
              <a:buClr>
                <a:srgbClr val="434343"/>
              </a:buClr>
              <a:buSzPts val="1800"/>
              <a:buChar char="●"/>
            </a:pPr>
            <a:r>
              <a:rPr lang="en" sz="1800">
                <a:solidFill>
                  <a:srgbClr val="434343"/>
                </a:solidFill>
              </a:rPr>
              <a:t>Current focus: Linear Algebra</a:t>
            </a:r>
            <a:br>
              <a:rPr lang="en" sz="1800">
                <a:solidFill>
                  <a:srgbClr val="434343"/>
                </a:solidFill>
              </a:rPr>
            </a:br>
            <a:endParaRPr sz="1800">
              <a:solidFill>
                <a:srgbClr val="434343"/>
              </a:solidFill>
            </a:endParaRPr>
          </a:p>
          <a:p>
            <a:pPr marL="457200" lvl="0" indent="-342900" rtl="0">
              <a:spcBef>
                <a:spcPts val="0"/>
              </a:spcBef>
              <a:spcAft>
                <a:spcPts val="0"/>
              </a:spcAft>
              <a:buClr>
                <a:srgbClr val="434343"/>
              </a:buClr>
              <a:buSzPts val="1800"/>
              <a:buChar char="●"/>
            </a:pPr>
            <a:r>
              <a:rPr lang="en" sz="1800">
                <a:solidFill>
                  <a:srgbClr val="434343"/>
                </a:solidFill>
              </a:rPr>
              <a:t>Types of resources we curate:</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Video</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Worksheets</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Quizzes</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Lesson plans</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Clicker questions</a:t>
            </a:r>
            <a:endParaRPr sz="1800">
              <a:solidFill>
                <a:srgbClr val="434343"/>
              </a:solidFill>
            </a:endParaRPr>
          </a:p>
          <a:p>
            <a:pPr marL="914400" lvl="1" indent="-342900" rtl="0">
              <a:spcBef>
                <a:spcPts val="0"/>
              </a:spcBef>
              <a:spcAft>
                <a:spcPts val="0"/>
              </a:spcAft>
              <a:buClr>
                <a:srgbClr val="434343"/>
              </a:buClr>
              <a:buSzPts val="1800"/>
              <a:buChar char="○"/>
            </a:pPr>
            <a:r>
              <a:rPr lang="en" sz="1800">
                <a:solidFill>
                  <a:srgbClr val="434343"/>
                </a:solidFill>
              </a:rPr>
              <a:t>Etc.</a:t>
            </a:r>
            <a:br>
              <a:rPr lang="en" sz="1800">
                <a:solidFill>
                  <a:srgbClr val="434343"/>
                </a:solidFill>
              </a:rPr>
            </a:br>
            <a:endParaRPr sz="1800">
              <a:solidFill>
                <a:srgbClr val="434343"/>
              </a:solidFill>
            </a:endParaRPr>
          </a:p>
          <a:p>
            <a:pPr marL="457200" lvl="0" indent="-342900">
              <a:spcBef>
                <a:spcPts val="0"/>
              </a:spcBef>
              <a:spcAft>
                <a:spcPts val="0"/>
              </a:spcAft>
              <a:buClr>
                <a:srgbClr val="434343"/>
              </a:buClr>
              <a:buSzPts val="1800"/>
              <a:buChar char="●"/>
            </a:pPr>
            <a:r>
              <a:rPr lang="en" sz="1800">
                <a:solidFill>
                  <a:srgbClr val="434343"/>
                </a:solidFill>
              </a:rPr>
              <a:t>Website: </a:t>
            </a:r>
            <a:r>
              <a:rPr lang="en" sz="1800" u="sng">
                <a:solidFill>
                  <a:schemeClr val="hlink"/>
                </a:solidFill>
                <a:hlinkClick r:id="rId3"/>
              </a:rPr>
              <a:t>https://curatedcourses.org/</a:t>
            </a:r>
            <a:endParaRPr sz="1800">
              <a:solidFill>
                <a:srgbClr val="434343"/>
              </a:solidFill>
            </a:endParaRPr>
          </a:p>
        </p:txBody>
      </p:sp>
      <p:pic>
        <p:nvPicPr>
          <p:cNvPr id="111" name="Shape 111"/>
          <p:cNvPicPr preferRelativeResize="0"/>
          <p:nvPr/>
        </p:nvPicPr>
        <p:blipFill>
          <a:blip r:embed="rId4">
            <a:alphaModFix/>
          </a:blip>
          <a:stretch>
            <a:fillRect/>
          </a:stretch>
        </p:blipFill>
        <p:spPr>
          <a:xfrm>
            <a:off x="6646909" y="4667997"/>
            <a:ext cx="2150293" cy="342900"/>
          </a:xfrm>
          <a:prstGeom prst="rect">
            <a:avLst/>
          </a:prstGeom>
          <a:noFill/>
          <a:ln>
            <a:noFill/>
          </a:ln>
        </p:spPr>
      </p:pic>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5133154" y="1344486"/>
            <a:ext cx="3250660" cy="2360479"/>
          </a:xfrm>
          <a:prstGeom prst="rect">
            <a:avLst/>
          </a:prstGeom>
        </p:spPr>
      </p:pic>
      <p:sp>
        <p:nvSpPr>
          <p:cNvPr id="3" name="TextBox 2"/>
          <p:cNvSpPr txBox="1"/>
          <p:nvPr/>
        </p:nvSpPr>
        <p:spPr>
          <a:xfrm>
            <a:off x="5133154" y="3704965"/>
            <a:ext cx="3350597" cy="215444"/>
          </a:xfrm>
          <a:prstGeom prst="rect">
            <a:avLst/>
          </a:prstGeom>
          <a:noFill/>
        </p:spPr>
        <p:txBody>
          <a:bodyPr wrap="none" rtlCol="0">
            <a:spAutoFit/>
          </a:bodyPr>
          <a:lstStyle/>
          <a:p>
            <a:r>
              <a:rPr lang="en-US" sz="800" dirty="0"/>
              <a:t>https://</a:t>
            </a:r>
            <a:r>
              <a:rPr lang="en-US" sz="800" dirty="0" err="1"/>
              <a:t>en.wikipedia.org</a:t>
            </a:r>
            <a:r>
              <a:rPr lang="en-US" sz="800" dirty="0"/>
              <a:t>/wiki/</a:t>
            </a:r>
            <a:r>
              <a:rPr lang="en-US" sz="800" dirty="0" err="1"/>
              <a:t>File:Linear_subspaces_with_shading.svg</a:t>
            </a:r>
            <a:endParaRPr lang="en-US" sz="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Shape 116"/>
          <p:cNvPicPr preferRelativeResize="0"/>
          <p:nvPr/>
        </p:nvPicPr>
        <p:blipFill>
          <a:blip r:embed="rId3">
            <a:alphaModFix/>
          </a:blip>
          <a:stretch>
            <a:fillRect/>
          </a:stretch>
        </p:blipFill>
        <p:spPr>
          <a:xfrm>
            <a:off x="3973825" y="800950"/>
            <a:ext cx="5126750" cy="4252550"/>
          </a:xfrm>
          <a:prstGeom prst="rect">
            <a:avLst/>
          </a:prstGeom>
          <a:noFill/>
          <a:ln>
            <a:noFill/>
          </a:ln>
        </p:spPr>
      </p:pic>
      <p:sp>
        <p:nvSpPr>
          <p:cNvPr id="117" name="Shape 117"/>
          <p:cNvSpPr txBox="1">
            <a:spLocks noGrp="1"/>
          </p:cNvSpPr>
          <p:nvPr>
            <p:ph type="title"/>
          </p:nvPr>
        </p:nvSpPr>
        <p:spPr>
          <a:xfrm>
            <a:off x="350800" y="155850"/>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dirty="0" err="1">
                <a:solidFill>
                  <a:schemeClr val="accent5">
                    <a:lumMod val="75000"/>
                  </a:schemeClr>
                </a:solidFill>
              </a:rPr>
              <a:t>CuratedCourses</a:t>
            </a:r>
            <a:r>
              <a:rPr lang="en" dirty="0">
                <a:solidFill>
                  <a:schemeClr val="accent5">
                    <a:lumMod val="75000"/>
                  </a:schemeClr>
                </a:solidFill>
              </a:rPr>
              <a:t> Website</a:t>
            </a:r>
            <a:endParaRPr dirty="0">
              <a:solidFill>
                <a:schemeClr val="accent5">
                  <a:lumMod val="75000"/>
                </a:schemeClr>
              </a:solidFill>
            </a:endParaRPr>
          </a:p>
        </p:txBody>
      </p:sp>
      <p:pic>
        <p:nvPicPr>
          <p:cNvPr id="118" name="Shape 118"/>
          <p:cNvPicPr preferRelativeResize="0"/>
          <p:nvPr/>
        </p:nvPicPr>
        <p:blipFill>
          <a:blip r:embed="rId4">
            <a:alphaModFix/>
          </a:blip>
          <a:stretch>
            <a:fillRect/>
          </a:stretch>
        </p:blipFill>
        <p:spPr>
          <a:xfrm>
            <a:off x="152400" y="1433000"/>
            <a:ext cx="3821425" cy="3097900"/>
          </a:xfrm>
          <a:prstGeom prst="rect">
            <a:avLst/>
          </a:prstGeom>
          <a:noFill/>
          <a:ln>
            <a:noFill/>
          </a:ln>
        </p:spPr>
      </p:pic>
      <p:cxnSp>
        <p:nvCxnSpPr>
          <p:cNvPr id="5" name="Straight Connector 4"/>
          <p:cNvCxnSpPr/>
          <p:nvPr/>
        </p:nvCxnSpPr>
        <p:spPr>
          <a:xfrm flipV="1">
            <a:off x="0" y="35625"/>
            <a:ext cx="9144000" cy="19068"/>
          </a:xfrm>
          <a:prstGeom prst="line">
            <a:avLst/>
          </a:prstGeom>
          <a:ln w="146050" cmpd="sng">
            <a:gradFill flip="none" rotWithShape="1">
              <a:gsLst>
                <a:gs pos="45000">
                  <a:srgbClr val="9C8070"/>
                </a:gs>
                <a:gs pos="100000">
                  <a:prstClr val="white">
                    <a:alpha val="61000"/>
                  </a:prstClr>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47</TotalTime>
  <Words>854</Words>
  <Application>Microsoft Macintosh PowerPoint</Application>
  <PresentationFormat>On-screen Show (16:9)</PresentationFormat>
  <Paragraphs>146</Paragraphs>
  <Slides>27</Slides>
  <Notes>27</Notes>
  <HiddenSlides>1</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Simple Light</vt:lpstr>
      <vt:lpstr>Curated Courses in Mathematics </vt:lpstr>
      <vt:lpstr>PowerPoint Presentation</vt:lpstr>
      <vt:lpstr>Introduction to the CuratedCourses Project</vt:lpstr>
      <vt:lpstr>Curated Courses in Mathematics (        )</vt:lpstr>
      <vt:lpstr>Active Learning</vt:lpstr>
      <vt:lpstr>Sample Activities</vt:lpstr>
      <vt:lpstr>Difficulty</vt:lpstr>
      <vt:lpstr>Solution: CuratedCourses in Mathematics!</vt:lpstr>
      <vt:lpstr>CuratedCourses Website</vt:lpstr>
      <vt:lpstr>Example Supplementary material in the margin</vt:lpstr>
      <vt:lpstr>PowerPoint Presentation</vt:lpstr>
      <vt:lpstr>PowerPoint Presentation</vt:lpstr>
      <vt:lpstr>Resources for Creating and Using Content</vt:lpstr>
      <vt:lpstr>Resources: How to Design  and Produce Content (for students to view outside class)</vt:lpstr>
      <vt:lpstr>Resources: Making Videos with Paper and Pen </vt:lpstr>
      <vt:lpstr>Resources: Making Screencasts I</vt:lpstr>
      <vt:lpstr>Resources: Making Screencasts II</vt:lpstr>
      <vt:lpstr>Resources: Making Lightboard Videos</vt:lpstr>
      <vt:lpstr>Resources: Green Screening</vt:lpstr>
      <vt:lpstr>Resources: How to Utilize Open Educational Resources (OERs) to Support Evidence-Based Instructional Practices</vt:lpstr>
      <vt:lpstr>The CuratedCourses Tagging System</vt:lpstr>
      <vt:lpstr>PowerPoint Presentation</vt:lpstr>
      <vt:lpstr>PowerPoint Presentation</vt:lpstr>
      <vt:lpstr>PowerPoint Presentation</vt:lpstr>
      <vt:lpstr>Future Goals</vt:lpstr>
      <vt:lpstr>PowerPoint Presentation</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Curated Courses in Mathematics </dc:title>
  <cp:lastModifiedBy>Petra B. Taylor</cp:lastModifiedBy>
  <cp:revision>8</cp:revision>
  <dcterms:modified xsi:type="dcterms:W3CDTF">2018-01-12T13:47:33Z</dcterms:modified>
</cp:coreProperties>
</file>